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Century Gothic" panose="020B0502020202020204" pitchFamily="34" charset="0"/>
      <p:regular r:id="rId40"/>
      <p:bold r:id="rId41"/>
      <p:italic r:id="rId42"/>
      <p:boldItalic r:id="rId43"/>
    </p:embeddedFont>
    <p:embeddedFont>
      <p:font typeface="Comfortaa" panose="020B0604020202020204" charset="0"/>
      <p:regular r:id="rId44"/>
      <p:bold r:id="rId45"/>
    </p:embeddedFont>
    <p:embeddedFont>
      <p:font typeface="Georgia" panose="02040502050405020303" pitchFamily="18" charset="0"/>
      <p:regular r:id="rId46"/>
      <p:bold r:id="rId47"/>
      <p:italic r:id="rId48"/>
      <p:boldItalic r:id="rId49"/>
    </p:embeddedFont>
    <p:embeddedFont>
      <p:font typeface="Lobster"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A98607-32B7-4A40-90B6-D58EBE30F6AF}">
  <a:tblStyle styleId="{BDA98607-32B7-4A40-90B6-D58EBE30F6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8"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orthy.com/blog/diamond-spotlight/cut-grade-diamond-shap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csie.ntu.edu.tw/~cjlin/papers/guide/guide.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inar.kubkireklamowe.co/diamond-cut-char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etragems.com/education/diamond-colo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keygems.net/diamond-clarity-grading-by-gi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5a97aea6c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5a97aea6c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https://www.worthy.com/blog/diamond-spotlight/cut-grade-diamond-shape/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626e6d35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626e6d35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0fac040d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0fac040d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6209e79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6209e79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0fac040d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0fac040d4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Helping clean up our data with 0 values and removing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0fac040d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0fac040d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dummy variables for our qualitative variables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5a97aea6c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5a97aea6c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0fd24490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0fd24490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0fd24490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0fd24490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0fd24490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0fd24490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626e6d35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626e6d35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6372f19d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6372f19d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63b7b066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63b7b06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5a5ad8bb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5a5ad8bb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626e6d3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626e6d3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626e6d35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626e6d35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626e6d35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626e6d357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626e6d35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626e6d35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626e6d35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626e6d35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626e6d35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626e6d35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5a97aea6c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5a97aea6c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https://www.csie.ntu.edu.tw/~cjlin/papers/guide/guide.pdf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5a547fbf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5a547fbf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 up our business plan and idea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0fac040d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0fac040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0fac040d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0fac040d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6372f19d7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6372f19d7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63b7af97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63b7af97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63b7af97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63b7af97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5a5ad8b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5a5ad8b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is helping pricing our products and the classification is helping us to target the specific customer and identify the diamonds that are going to be the most expensive ones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6372f19d7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6372f19d7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500" cap="small">
                <a:latin typeface="Century Gothic"/>
                <a:ea typeface="Century Gothic"/>
                <a:cs typeface="Century Gothic"/>
                <a:sym typeface="Century Gothic"/>
              </a:rPr>
              <a:t>Things to consider for next time</a:t>
            </a:r>
            <a:endParaRPr sz="1500" cap="small">
              <a:latin typeface="Century Gothic"/>
              <a:ea typeface="Century Gothic"/>
              <a:cs typeface="Century Gothic"/>
              <a:sym typeface="Century Gothic"/>
            </a:endParaRPr>
          </a:p>
          <a:p>
            <a:pPr marL="457200" lvl="0" indent="-298450" algn="l" rtl="0">
              <a:spcBef>
                <a:spcPts val="500"/>
              </a:spcBef>
              <a:spcAft>
                <a:spcPts val="0"/>
              </a:spcAft>
              <a:buSzPts val="1100"/>
              <a:buChar char="-"/>
            </a:pPr>
            <a:r>
              <a:rPr lang="en" sz="1500" cap="small">
                <a:latin typeface="Century Gothic"/>
                <a:ea typeface="Century Gothic"/>
                <a:cs typeface="Century Gothic"/>
                <a:sym typeface="Century Gothic"/>
              </a:rPr>
              <a:t>Specific diamond Shape (Round, Pear, Princess, Emerald, etc.)</a:t>
            </a:r>
            <a:endParaRPr sz="1500" cap="small">
              <a:latin typeface="Century Gothic"/>
              <a:ea typeface="Century Gothic"/>
              <a:cs typeface="Century Gothic"/>
              <a:sym typeface="Century Gothic"/>
            </a:endParaRPr>
          </a:p>
          <a:p>
            <a:pPr marL="457200" lvl="0" indent="-298450" algn="l" rtl="0">
              <a:spcBef>
                <a:spcPts val="500"/>
              </a:spcBef>
              <a:spcAft>
                <a:spcPts val="0"/>
              </a:spcAft>
              <a:buSzPts val="1100"/>
              <a:buChar char="-"/>
            </a:pPr>
            <a:r>
              <a:rPr lang="en" sz="1500" cap="small">
                <a:latin typeface="Century Gothic"/>
                <a:ea typeface="Century Gothic"/>
                <a:cs typeface="Century Gothic"/>
                <a:sym typeface="Century Gothic"/>
              </a:rPr>
              <a:t>A more diverse dataset (more options for the Cut, Clarity, Color)</a:t>
            </a:r>
            <a:endParaRPr sz="1500" cap="small">
              <a:latin typeface="Century Gothic"/>
              <a:ea typeface="Century Gothic"/>
              <a:cs typeface="Century Gothic"/>
              <a:sym typeface="Century Gothic"/>
            </a:endParaRPr>
          </a:p>
          <a:p>
            <a:pPr marL="457200" lvl="0" indent="-298450" algn="l" rtl="0">
              <a:spcBef>
                <a:spcPts val="500"/>
              </a:spcBef>
              <a:spcAft>
                <a:spcPts val="500"/>
              </a:spcAft>
              <a:buSzPts val="1100"/>
              <a:buChar char="-"/>
            </a:pPr>
            <a:r>
              <a:rPr lang="en" sz="1500" cap="small">
                <a:latin typeface="Century Gothic"/>
                <a:ea typeface="Century Gothic"/>
                <a:cs typeface="Century Gothic"/>
                <a:sym typeface="Century Gothic"/>
              </a:rPr>
              <a:t>	Our Dataset didn’t include diamonds that had all the attributes from these variables</a:t>
            </a:r>
            <a:endParaRPr sz="1500" cap="small">
              <a:latin typeface="Century Gothic"/>
              <a:ea typeface="Century Gothic"/>
              <a:cs typeface="Century Gothic"/>
              <a:sym typeface="Century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5a547fbf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5a547fbf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073763"/>
                </a:solidFill>
                <a:latin typeface="Times New Roman"/>
                <a:ea typeface="Times New Roman"/>
                <a:cs typeface="Times New Roman"/>
                <a:sym typeface="Times New Roman"/>
              </a:rPr>
              <a:t>Price is one of the most important ways in which customers choose between different products and services, and knowing the optimum price that we should charge to maximise sales and profits is key to beating the competition.</a:t>
            </a:r>
            <a:endParaRPr sz="800">
              <a:solidFill>
                <a:srgbClr val="073763"/>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chemeClr val="dk1"/>
              </a:buClr>
              <a:buSzPts val="1100"/>
              <a:buFont typeface="Arial"/>
              <a:buNone/>
            </a:pPr>
            <a:r>
              <a:rPr lang="en" sz="800">
                <a:solidFill>
                  <a:srgbClr val="073763"/>
                </a:solidFill>
                <a:latin typeface="Times New Roman"/>
                <a:ea typeface="Times New Roman"/>
                <a:cs typeface="Times New Roman"/>
                <a:sym typeface="Times New Roman"/>
              </a:rPr>
              <a:t>As a new company, pricing our products is an important step before everything else. We want to use machine learning models to set our price. </a:t>
            </a:r>
            <a:endParaRPr sz="800">
              <a:solidFill>
                <a:srgbClr val="073763"/>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n" sz="800">
                <a:solidFill>
                  <a:srgbClr val="073763"/>
                </a:solidFill>
                <a:latin typeface="Times New Roman"/>
                <a:ea typeface="Times New Roman"/>
                <a:cs typeface="Times New Roman"/>
                <a:sym typeface="Times New Roman"/>
              </a:rPr>
              <a:t>In order to predict a number, we need to build regression models. We have built linear regression, ridge regression, lasso regression and random forest regression and compared the results to choose the best model.</a:t>
            </a:r>
            <a:endParaRPr sz="800">
              <a:solidFill>
                <a:srgbClr val="073763"/>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n" sz="800">
                <a:solidFill>
                  <a:srgbClr val="1C4587"/>
                </a:solidFill>
                <a:latin typeface="Times New Roman"/>
                <a:ea typeface="Times New Roman"/>
                <a:cs typeface="Times New Roman"/>
                <a:sym typeface="Times New Roman"/>
              </a:rPr>
              <a:t>In order to maximize our revenue, we need to classify our diamonds into several price groups and recommend to customers the group within their budget. </a:t>
            </a:r>
            <a:endParaRPr sz="800">
              <a:solidFill>
                <a:srgbClr val="1C4587"/>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n" sz="800">
                <a:solidFill>
                  <a:srgbClr val="1C4587"/>
                </a:solidFill>
                <a:latin typeface="Times New Roman"/>
                <a:ea typeface="Times New Roman"/>
                <a:cs typeface="Times New Roman"/>
                <a:sym typeface="Times New Roman"/>
              </a:rPr>
              <a:t>Built a Support Vector Classification Model</a:t>
            </a:r>
            <a:endParaRPr sz="800">
              <a:solidFill>
                <a:srgbClr val="1C4587"/>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Clr>
                <a:schemeClr val="dk1"/>
              </a:buClr>
              <a:buSzPts val="1100"/>
              <a:buFont typeface="Arial"/>
              <a:buNone/>
            </a:pPr>
            <a:r>
              <a:rPr lang="en" sz="800">
                <a:solidFill>
                  <a:srgbClr val="1C4587"/>
                </a:solidFill>
                <a:latin typeface="Times New Roman"/>
                <a:ea typeface="Times New Roman"/>
                <a:cs typeface="Times New Roman"/>
                <a:sym typeface="Times New Roman"/>
              </a:rPr>
              <a:t>Machine Learning Jewelry Appraisal</a:t>
            </a:r>
            <a:endParaRPr sz="800">
              <a:solidFill>
                <a:srgbClr val="073763"/>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626e6d35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626e6d35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6372f19d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6372f19d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97aea6c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97aea6c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http://pinar.kubkireklamowe.co/diamond-cut-chart/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5a97aea6c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5a97aea6c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https://www.petragems.com/education/diamond-color/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5a97aea6c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5a97aea6c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https://www.keygems.net/diamond-clarity-grading-by-gia/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313259" y="457201"/>
            <a:ext cx="6507300" cy="2400300"/>
          </a:xfrm>
          <a:prstGeom prst="rect">
            <a:avLst/>
          </a:prstGeom>
          <a:noFill/>
          <a:ln>
            <a:noFill/>
          </a:ln>
        </p:spPr>
        <p:txBody>
          <a:bodyPr spcFirstLastPara="1" wrap="square" lIns="68575" tIns="34275" rIns="68575" bIns="34275" anchor="b" anchorCtr="0"/>
          <a:lstStyle>
            <a:lvl1pPr lvl="0" algn="ctr">
              <a:spcBef>
                <a:spcPts val="0"/>
              </a:spcBef>
              <a:spcAft>
                <a:spcPts val="0"/>
              </a:spcAft>
              <a:buClr>
                <a:schemeClr val="lt1"/>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313259" y="2914650"/>
            <a:ext cx="6507300" cy="1428600"/>
          </a:xfrm>
          <a:prstGeom prst="rect">
            <a:avLst/>
          </a:prstGeom>
          <a:noFill/>
          <a:ln>
            <a:noFill/>
          </a:ln>
        </p:spPr>
        <p:txBody>
          <a:bodyPr spcFirstLastPara="1" wrap="square" lIns="68575" tIns="34275" rIns="68575" bIns="34275" anchor="t" anchorCtr="0"/>
          <a:lstStyle>
            <a:lvl1pPr lvl="0" algn="ctr">
              <a:spcBef>
                <a:spcPts val="300"/>
              </a:spcBef>
              <a:spcAft>
                <a:spcPts val="0"/>
              </a:spcAft>
              <a:buSzPts val="1600"/>
              <a:buNone/>
              <a:defRPr sz="1600">
                <a:solidFill>
                  <a:schemeClr val="lt1"/>
                </a:solidFill>
              </a:defRPr>
            </a:lvl1pPr>
            <a:lvl2pPr lvl="1" algn="ctr">
              <a:spcBef>
                <a:spcPts val="500"/>
              </a:spcBef>
              <a:spcAft>
                <a:spcPts val="0"/>
              </a:spcAft>
              <a:buSzPts val="1400"/>
              <a:buNone/>
              <a:defRPr>
                <a:solidFill>
                  <a:schemeClr val="lt1"/>
                </a:solidFill>
              </a:defRPr>
            </a:lvl2pPr>
            <a:lvl3pPr lvl="2" algn="ctr">
              <a:spcBef>
                <a:spcPts val="500"/>
              </a:spcBef>
              <a:spcAft>
                <a:spcPts val="0"/>
              </a:spcAft>
              <a:buSzPts val="1200"/>
              <a:buNone/>
              <a:defRPr>
                <a:solidFill>
                  <a:schemeClr val="lt1"/>
                </a:solidFill>
              </a:defRPr>
            </a:lvl3pPr>
            <a:lvl4pPr lvl="3" algn="ctr">
              <a:spcBef>
                <a:spcPts val="500"/>
              </a:spcBef>
              <a:spcAft>
                <a:spcPts val="0"/>
              </a:spcAft>
              <a:buSzPts val="1100"/>
              <a:buNone/>
              <a:defRPr>
                <a:solidFill>
                  <a:schemeClr val="lt1"/>
                </a:solidFill>
              </a:defRPr>
            </a:lvl4pPr>
            <a:lvl5pPr lvl="4" algn="ctr">
              <a:spcBef>
                <a:spcPts val="500"/>
              </a:spcBef>
              <a:spcAft>
                <a:spcPts val="0"/>
              </a:spcAft>
              <a:buSzPts val="1100"/>
              <a:buNone/>
              <a:defRPr>
                <a:solidFill>
                  <a:schemeClr val="lt1"/>
                </a:solidFill>
              </a:defRPr>
            </a:lvl5pPr>
            <a:lvl6pPr lvl="5" algn="ctr">
              <a:spcBef>
                <a:spcPts val="500"/>
              </a:spcBef>
              <a:spcAft>
                <a:spcPts val="0"/>
              </a:spcAft>
              <a:buSzPts val="900"/>
              <a:buNone/>
              <a:defRPr>
                <a:solidFill>
                  <a:schemeClr val="lt1"/>
                </a:solidFill>
              </a:defRPr>
            </a:lvl6pPr>
            <a:lvl7pPr lvl="6" algn="ctr">
              <a:spcBef>
                <a:spcPts val="500"/>
              </a:spcBef>
              <a:spcAft>
                <a:spcPts val="0"/>
              </a:spcAft>
              <a:buSzPts val="900"/>
              <a:buNone/>
              <a:defRPr>
                <a:solidFill>
                  <a:schemeClr val="lt1"/>
                </a:solidFill>
              </a:defRPr>
            </a:lvl7pPr>
            <a:lvl8pPr lvl="7" algn="ctr">
              <a:spcBef>
                <a:spcPts val="500"/>
              </a:spcBef>
              <a:spcAft>
                <a:spcPts val="0"/>
              </a:spcAft>
              <a:buSzPts val="900"/>
              <a:buNone/>
              <a:defRPr>
                <a:solidFill>
                  <a:schemeClr val="lt1"/>
                </a:solidFill>
              </a:defRPr>
            </a:lvl8pPr>
            <a:lvl9pPr lvl="8" algn="ctr">
              <a:spcBef>
                <a:spcPts val="500"/>
              </a:spcBef>
              <a:spcAft>
                <a:spcPts val="500"/>
              </a:spcAft>
              <a:buSzPts val="900"/>
              <a:buNone/>
              <a:defRPr>
                <a:solidFill>
                  <a:schemeClr val="lt1"/>
                </a:solidFill>
              </a:defRPr>
            </a:lvl9pPr>
          </a:lstStyle>
          <a:p>
            <a:endParaRPr/>
          </a:p>
        </p:txBody>
      </p:sp>
      <p:sp>
        <p:nvSpPr>
          <p:cNvPr id="14" name="Google Shape;14;p2"/>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56060" y="3549649"/>
            <a:ext cx="7429500" cy="425100"/>
          </a:xfrm>
          <a:prstGeom prst="rect">
            <a:avLst/>
          </a:prstGeom>
          <a:noFill/>
          <a:ln>
            <a:noFill/>
          </a:ln>
        </p:spPr>
        <p:txBody>
          <a:bodyPr spcFirstLastPara="1" wrap="square" lIns="68575" tIns="34275" rIns="68575" bIns="34275" anchor="b" anchorCtr="0"/>
          <a:lstStyle>
            <a:lvl1pPr lvl="0" algn="l">
              <a:spcBef>
                <a:spcPts val="0"/>
              </a:spcBef>
              <a:spcAft>
                <a:spcPts val="0"/>
              </a:spcAft>
              <a:buClr>
                <a:schemeClr val="lt1"/>
              </a:buClr>
              <a:buSzPts val="1800"/>
              <a:buFont typeface="Century Gothic"/>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1"/>
          <p:cNvSpPr>
            <a:spLocks noGrp="1"/>
          </p:cNvSpPr>
          <p:nvPr>
            <p:ph type="pic" idx="2"/>
          </p:nvPr>
        </p:nvSpPr>
        <p:spPr>
          <a:xfrm>
            <a:off x="1484709" y="699084"/>
            <a:ext cx="6169500" cy="2373600"/>
          </a:xfrm>
          <a:prstGeom prst="roundRect">
            <a:avLst>
              <a:gd name="adj" fmla="val 4380"/>
            </a:avLst>
          </a:prstGeom>
          <a:noFill/>
          <a:ln w="38100" cap="flat" cmpd="sng">
            <a:solidFill>
              <a:schemeClr val="dk2"/>
            </a:solidFill>
            <a:prstDash val="solid"/>
            <a:round/>
            <a:headEnd type="none" w="sm" len="sm"/>
            <a:tailEnd type="none" w="sm" len="sm"/>
          </a:ln>
        </p:spPr>
        <p:txBody>
          <a:bodyPr spcFirstLastPara="1" wrap="square" lIns="68575" tIns="34275" rIns="68575" bIns="34275" anchor="t" anchorCtr="0"/>
          <a:lstStyle>
            <a:lvl1pPr marR="0" lvl="0" algn="ctr" rtl="0">
              <a:spcBef>
                <a:spcPts val="2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1pPr>
            <a:lvl2pPr marR="0" lvl="1"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2pPr>
            <a:lvl3pPr marR="0" lvl="2"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3pPr>
            <a:lvl4pPr marR="0" lvl="3"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4pPr>
            <a:lvl5pPr marR="0" lvl="4"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5pPr>
            <a:lvl6pPr marR="0" lvl="5"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6pPr>
            <a:lvl7pPr marR="0" lvl="6"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7pPr>
            <a:lvl8pPr marR="0" lvl="7"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8pPr>
            <a:lvl9pPr marR="0" lvl="8" algn="l" rtl="0">
              <a:spcBef>
                <a:spcPts val="500"/>
              </a:spcBef>
              <a:spcAft>
                <a:spcPts val="50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71" name="Google Shape;71;p11"/>
          <p:cNvSpPr txBox="1">
            <a:spLocks noGrp="1"/>
          </p:cNvSpPr>
          <p:nvPr>
            <p:ph type="body" idx="1"/>
          </p:nvPr>
        </p:nvSpPr>
        <p:spPr>
          <a:xfrm>
            <a:off x="856060" y="3974702"/>
            <a:ext cx="7429500" cy="370200"/>
          </a:xfrm>
          <a:prstGeom prst="rect">
            <a:avLst/>
          </a:prstGeom>
          <a:noFill/>
          <a:ln>
            <a:noFill/>
          </a:ln>
        </p:spPr>
        <p:txBody>
          <a:bodyPr spcFirstLastPara="1" wrap="square" lIns="68575" tIns="34275" rIns="68575" bIns="34275" anchor="ctr" anchorCtr="0"/>
          <a:lstStyle>
            <a:lvl1pPr marL="457200" lvl="0" indent="-228600" algn="l">
              <a:spcBef>
                <a:spcPts val="200"/>
              </a:spcBef>
              <a:spcAft>
                <a:spcPts val="0"/>
              </a:spcAft>
              <a:buSzPts val="1100"/>
              <a:buNone/>
              <a:defRPr sz="1100"/>
            </a:lvl1pPr>
            <a:lvl2pPr marL="914400" lvl="1" indent="-228600" algn="l">
              <a:spcBef>
                <a:spcPts val="500"/>
              </a:spcBef>
              <a:spcAft>
                <a:spcPts val="0"/>
              </a:spcAft>
              <a:buSzPts val="900"/>
              <a:buNone/>
              <a:defRPr sz="900"/>
            </a:lvl2pPr>
            <a:lvl3pPr marL="1371600" lvl="2" indent="-228600" algn="l">
              <a:spcBef>
                <a:spcPts val="500"/>
              </a:spcBef>
              <a:spcAft>
                <a:spcPts val="0"/>
              </a:spcAft>
              <a:buSzPts val="800"/>
              <a:buNone/>
              <a:defRPr sz="800"/>
            </a:lvl3pPr>
            <a:lvl4pPr marL="1828800" lvl="3" indent="-228600" algn="l">
              <a:spcBef>
                <a:spcPts val="500"/>
              </a:spcBef>
              <a:spcAft>
                <a:spcPts val="0"/>
              </a:spcAft>
              <a:buSzPts val="700"/>
              <a:buNone/>
              <a:defRPr sz="700"/>
            </a:lvl4pPr>
            <a:lvl5pPr marL="2286000" lvl="4" indent="-228600" algn="l">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500"/>
              </a:spcAft>
              <a:buSzPts val="700"/>
              <a:buNone/>
              <a:defRPr sz="700"/>
            </a:lvl9pPr>
          </a:lstStyle>
          <a:p>
            <a:endParaRPr/>
          </a:p>
        </p:txBody>
      </p:sp>
      <p:sp>
        <p:nvSpPr>
          <p:cNvPr id="72" name="Google Shape;72;p11"/>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1"/>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1"/>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856059" y="457201"/>
            <a:ext cx="7429500" cy="23430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2"/>
          <p:cNvSpPr txBox="1">
            <a:spLocks noGrp="1"/>
          </p:cNvSpPr>
          <p:nvPr>
            <p:ph type="body" idx="1"/>
          </p:nvPr>
        </p:nvSpPr>
        <p:spPr>
          <a:xfrm>
            <a:off x="856058" y="3257550"/>
            <a:ext cx="7429500" cy="1086000"/>
          </a:xfrm>
          <a:prstGeom prst="rect">
            <a:avLst/>
          </a:prstGeom>
          <a:noFill/>
          <a:ln>
            <a:noFill/>
          </a:ln>
        </p:spPr>
        <p:txBody>
          <a:bodyPr spcFirstLastPara="1" wrap="square" lIns="68575" tIns="34275" rIns="68575" bIns="34275" anchor="ctr" anchorCtr="0"/>
          <a:lstStyle>
            <a:lvl1pPr marL="457200" lvl="0" indent="-228600" algn="l">
              <a:spcBef>
                <a:spcPts val="300"/>
              </a:spcBef>
              <a:spcAft>
                <a:spcPts val="0"/>
              </a:spcAft>
              <a:buSzPts val="1500"/>
              <a:buNone/>
              <a:defRPr sz="15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78" name="Google Shape;78;p12"/>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2"/>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2"/>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p:nvPr/>
        </p:nvSpPr>
        <p:spPr>
          <a:xfrm>
            <a:off x="627459" y="590118"/>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accent1"/>
              </a:buClr>
              <a:buSzPts val="6000"/>
              <a:buFont typeface="Century Gothic"/>
              <a:buNone/>
            </a:pPr>
            <a:r>
              <a:rPr lang="en" sz="6000" b="0" i="0" u="none" strike="noStrike" cap="none">
                <a:solidFill>
                  <a:schemeClr val="accent1"/>
                </a:solidFill>
                <a:latin typeface="Century Gothic"/>
                <a:ea typeface="Century Gothic"/>
                <a:cs typeface="Century Gothic"/>
                <a:sym typeface="Century Gothic"/>
              </a:rPr>
              <a:t>“</a:t>
            </a:r>
            <a:endParaRPr sz="1100"/>
          </a:p>
        </p:txBody>
      </p:sp>
      <p:sp>
        <p:nvSpPr>
          <p:cNvPr id="83" name="Google Shape;83;p13"/>
          <p:cNvSpPr txBox="1"/>
          <p:nvPr/>
        </p:nvSpPr>
        <p:spPr>
          <a:xfrm>
            <a:off x="7828359" y="2057400"/>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accent1"/>
              </a:buClr>
              <a:buSzPts val="6000"/>
              <a:buFont typeface="Century Gothic"/>
              <a:buNone/>
            </a:pPr>
            <a:r>
              <a:rPr lang="en" sz="6000" b="0" i="0" u="none" strike="noStrike" cap="none">
                <a:solidFill>
                  <a:schemeClr val="accent1"/>
                </a:solidFill>
                <a:latin typeface="Century Gothic"/>
                <a:ea typeface="Century Gothic"/>
                <a:cs typeface="Century Gothic"/>
                <a:sym typeface="Century Gothic"/>
              </a:rPr>
              <a:t>”</a:t>
            </a:r>
            <a:endParaRPr sz="1100"/>
          </a:p>
        </p:txBody>
      </p:sp>
      <p:sp>
        <p:nvSpPr>
          <p:cNvPr id="84" name="Google Shape;84;p13"/>
          <p:cNvSpPr txBox="1">
            <a:spLocks noGrp="1"/>
          </p:cNvSpPr>
          <p:nvPr>
            <p:ph type="title"/>
          </p:nvPr>
        </p:nvSpPr>
        <p:spPr>
          <a:xfrm>
            <a:off x="1084660" y="457201"/>
            <a:ext cx="6972300" cy="20574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3"/>
          <p:cNvSpPr txBox="1">
            <a:spLocks noGrp="1"/>
          </p:cNvSpPr>
          <p:nvPr>
            <p:ph type="body" idx="1"/>
          </p:nvPr>
        </p:nvSpPr>
        <p:spPr>
          <a:xfrm>
            <a:off x="1256109" y="2514600"/>
            <a:ext cx="6629400" cy="285900"/>
          </a:xfrm>
          <a:prstGeom prst="rect">
            <a:avLst/>
          </a:prstGeom>
          <a:noFill/>
          <a:ln>
            <a:noFill/>
          </a:ln>
        </p:spPr>
        <p:txBody>
          <a:bodyPr spcFirstLastPara="1" wrap="square" lIns="68575" tIns="34275" rIns="68575" bIns="34275" anchor="ctr" anchorCtr="0"/>
          <a:lstStyle>
            <a:lvl1pPr marL="457200" lvl="0" indent="-228600" algn="l">
              <a:spcBef>
                <a:spcPts val="300"/>
              </a:spcBef>
              <a:spcAft>
                <a:spcPts val="0"/>
              </a:spcAft>
              <a:buSzPts val="1500"/>
              <a:buFont typeface="Century Gothic"/>
              <a:buNone/>
              <a:defRPr/>
            </a:lvl1pPr>
            <a:lvl2pPr marL="914400" lvl="1" indent="-228600" algn="l">
              <a:spcBef>
                <a:spcPts val="500"/>
              </a:spcBef>
              <a:spcAft>
                <a:spcPts val="0"/>
              </a:spcAft>
              <a:buSzPts val="1400"/>
              <a:buFont typeface="Century Gothic"/>
              <a:buNone/>
              <a:defRPr/>
            </a:lvl2pPr>
            <a:lvl3pPr marL="1371600" lvl="2" indent="-228600" algn="l">
              <a:spcBef>
                <a:spcPts val="500"/>
              </a:spcBef>
              <a:spcAft>
                <a:spcPts val="0"/>
              </a:spcAft>
              <a:buSzPts val="1200"/>
              <a:buFont typeface="Century Gothic"/>
              <a:buNone/>
              <a:defRPr/>
            </a:lvl3pPr>
            <a:lvl4pPr marL="1828800" lvl="3" indent="-228600" algn="l">
              <a:spcBef>
                <a:spcPts val="500"/>
              </a:spcBef>
              <a:spcAft>
                <a:spcPts val="0"/>
              </a:spcAft>
              <a:buSzPts val="1100"/>
              <a:buFont typeface="Century Gothic"/>
              <a:buNone/>
              <a:defRPr/>
            </a:lvl4pPr>
            <a:lvl5pPr marL="2286000" lvl="4" indent="-228600" algn="l">
              <a:spcBef>
                <a:spcPts val="500"/>
              </a:spcBef>
              <a:spcAft>
                <a:spcPts val="0"/>
              </a:spcAft>
              <a:buSzPts val="1100"/>
              <a:buFont typeface="Century Gothic"/>
              <a:buNone/>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86" name="Google Shape;86;p13"/>
          <p:cNvSpPr txBox="1">
            <a:spLocks noGrp="1"/>
          </p:cNvSpPr>
          <p:nvPr>
            <p:ph type="body" idx="2"/>
          </p:nvPr>
        </p:nvSpPr>
        <p:spPr>
          <a:xfrm>
            <a:off x="856058" y="3257550"/>
            <a:ext cx="7429500" cy="1086000"/>
          </a:xfrm>
          <a:prstGeom prst="rect">
            <a:avLst/>
          </a:prstGeom>
          <a:noFill/>
          <a:ln>
            <a:noFill/>
          </a:ln>
        </p:spPr>
        <p:txBody>
          <a:bodyPr spcFirstLastPara="1" wrap="square" lIns="68575" tIns="34275" rIns="68575" bIns="34275" anchor="ctr" anchorCtr="0"/>
          <a:lstStyle>
            <a:lvl1pPr marL="457200" lvl="0" indent="-228600" algn="l">
              <a:spcBef>
                <a:spcPts val="300"/>
              </a:spcBef>
              <a:spcAft>
                <a:spcPts val="0"/>
              </a:spcAft>
              <a:buSzPts val="1500"/>
              <a:buNone/>
              <a:defRPr sz="1500">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87" name="Google Shape;87;p13"/>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3"/>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3"/>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856059" y="2481436"/>
            <a:ext cx="7429500" cy="1101600"/>
          </a:xfrm>
          <a:prstGeom prst="rect">
            <a:avLst/>
          </a:prstGeom>
          <a:noFill/>
          <a:ln>
            <a:noFill/>
          </a:ln>
        </p:spPr>
        <p:txBody>
          <a:bodyPr spcFirstLastPara="1" wrap="square" lIns="68575" tIns="34275" rIns="68575" bIns="34275" anchor="b" anchorCtr="0"/>
          <a:lstStyle>
            <a:lvl1pPr lvl="0" algn="l">
              <a:spcBef>
                <a:spcPts val="0"/>
              </a:spcBef>
              <a:spcAft>
                <a:spcPts val="0"/>
              </a:spcAft>
              <a:buClr>
                <a:schemeClr val="lt1"/>
              </a:buClr>
              <a:buSzPts val="2400"/>
              <a:buFont typeface="Century Gothic"/>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4"/>
          <p:cNvSpPr txBox="1">
            <a:spLocks noGrp="1"/>
          </p:cNvSpPr>
          <p:nvPr>
            <p:ph type="body" idx="1"/>
          </p:nvPr>
        </p:nvSpPr>
        <p:spPr>
          <a:xfrm>
            <a:off x="856057" y="3583036"/>
            <a:ext cx="7429500" cy="645300"/>
          </a:xfrm>
          <a:prstGeom prst="rect">
            <a:avLst/>
          </a:prstGeom>
          <a:noFill/>
          <a:ln>
            <a:noFill/>
          </a:ln>
        </p:spPr>
        <p:txBody>
          <a:bodyPr spcFirstLastPara="1" wrap="square" lIns="68575" tIns="34275" rIns="68575" bIns="34275" anchor="t" anchorCtr="0"/>
          <a:lstStyle>
            <a:lvl1pPr marL="457200" lvl="0" indent="-323850" algn="l">
              <a:spcBef>
                <a:spcPts val="300"/>
              </a:spcBef>
              <a:spcAft>
                <a:spcPts val="0"/>
              </a:spcAft>
              <a:buSzPts val="1500"/>
              <a:buChar char="•"/>
              <a:defRPr sz="1500">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93" name="Google Shape;93;p14"/>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4"/>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4"/>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96"/>
        <p:cNvGrpSpPr/>
        <p:nvPr/>
      </p:nvGrpSpPr>
      <p:grpSpPr>
        <a:xfrm>
          <a:off x="0" y="0"/>
          <a:ext cx="0" cy="0"/>
          <a:chOff x="0" y="0"/>
          <a:chExt cx="0" cy="0"/>
        </a:xfrm>
      </p:grpSpPr>
      <p:sp>
        <p:nvSpPr>
          <p:cNvPr id="97" name="Google Shape;97;p15"/>
          <p:cNvSpPr txBox="1"/>
          <p:nvPr/>
        </p:nvSpPr>
        <p:spPr>
          <a:xfrm>
            <a:off x="627459" y="590118"/>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accent1"/>
              </a:buClr>
              <a:buSzPts val="6000"/>
              <a:buFont typeface="Century Gothic"/>
              <a:buNone/>
            </a:pPr>
            <a:r>
              <a:rPr lang="en" sz="6000" b="0" i="0" u="none" strike="noStrike" cap="none">
                <a:solidFill>
                  <a:schemeClr val="accent1"/>
                </a:solidFill>
                <a:latin typeface="Century Gothic"/>
                <a:ea typeface="Century Gothic"/>
                <a:cs typeface="Century Gothic"/>
                <a:sym typeface="Century Gothic"/>
              </a:rPr>
              <a:t>“</a:t>
            </a:r>
            <a:endParaRPr sz="1100"/>
          </a:p>
        </p:txBody>
      </p:sp>
      <p:sp>
        <p:nvSpPr>
          <p:cNvPr id="98" name="Google Shape;98;p15"/>
          <p:cNvSpPr txBox="1"/>
          <p:nvPr/>
        </p:nvSpPr>
        <p:spPr>
          <a:xfrm>
            <a:off x="7828359" y="2057400"/>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accent1"/>
              </a:buClr>
              <a:buSzPts val="6000"/>
              <a:buFont typeface="Century Gothic"/>
              <a:buNone/>
            </a:pPr>
            <a:r>
              <a:rPr lang="en" sz="6000" b="0" i="0" u="none" strike="noStrike" cap="none">
                <a:solidFill>
                  <a:schemeClr val="accent1"/>
                </a:solidFill>
                <a:latin typeface="Century Gothic"/>
                <a:ea typeface="Century Gothic"/>
                <a:cs typeface="Century Gothic"/>
                <a:sym typeface="Century Gothic"/>
              </a:rPr>
              <a:t>”</a:t>
            </a:r>
            <a:endParaRPr sz="1100"/>
          </a:p>
        </p:txBody>
      </p:sp>
      <p:sp>
        <p:nvSpPr>
          <p:cNvPr id="99" name="Google Shape;99;p15"/>
          <p:cNvSpPr txBox="1">
            <a:spLocks noGrp="1"/>
          </p:cNvSpPr>
          <p:nvPr>
            <p:ph type="title"/>
          </p:nvPr>
        </p:nvSpPr>
        <p:spPr>
          <a:xfrm>
            <a:off x="1084660" y="457201"/>
            <a:ext cx="6972300" cy="20574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5"/>
          <p:cNvSpPr txBox="1">
            <a:spLocks noGrp="1"/>
          </p:cNvSpPr>
          <p:nvPr>
            <p:ph type="body" idx="1"/>
          </p:nvPr>
        </p:nvSpPr>
        <p:spPr>
          <a:xfrm>
            <a:off x="856059" y="2914650"/>
            <a:ext cx="7429500" cy="666900"/>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1800"/>
              <a:buNone/>
              <a:defRPr sz="1800" b="0" cap="none">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01" name="Google Shape;101;p15"/>
          <p:cNvSpPr txBox="1">
            <a:spLocks noGrp="1"/>
          </p:cNvSpPr>
          <p:nvPr>
            <p:ph type="body" idx="2"/>
          </p:nvPr>
        </p:nvSpPr>
        <p:spPr>
          <a:xfrm>
            <a:off x="856058" y="3581400"/>
            <a:ext cx="7429500" cy="762000"/>
          </a:xfrm>
          <a:prstGeom prst="rect">
            <a:avLst/>
          </a:prstGeom>
          <a:noFill/>
          <a:ln>
            <a:noFill/>
          </a:ln>
        </p:spPr>
        <p:txBody>
          <a:bodyPr spcFirstLastPara="1" wrap="square" lIns="68575" tIns="34275" rIns="68575" bIns="34275" anchor="t" anchorCtr="0"/>
          <a:lstStyle>
            <a:lvl1pPr marL="457200" lvl="0" indent="-228600" algn="l">
              <a:spcBef>
                <a:spcPts val="300"/>
              </a:spcBef>
              <a:spcAft>
                <a:spcPts val="0"/>
              </a:spcAft>
              <a:buSzPts val="1400"/>
              <a:buNone/>
              <a:defRPr sz="14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102" name="Google Shape;102;p15"/>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p15"/>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15"/>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856059" y="457201"/>
            <a:ext cx="7429500" cy="20574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16"/>
          <p:cNvSpPr txBox="1">
            <a:spLocks noGrp="1"/>
          </p:cNvSpPr>
          <p:nvPr>
            <p:ph type="body" idx="1"/>
          </p:nvPr>
        </p:nvSpPr>
        <p:spPr>
          <a:xfrm>
            <a:off x="856059" y="2628900"/>
            <a:ext cx="7429500" cy="628500"/>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2100"/>
              <a:buNone/>
              <a:defRPr sz="2100" b="0" cap="none">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08" name="Google Shape;108;p16"/>
          <p:cNvSpPr txBox="1">
            <a:spLocks noGrp="1"/>
          </p:cNvSpPr>
          <p:nvPr>
            <p:ph type="body" idx="2"/>
          </p:nvPr>
        </p:nvSpPr>
        <p:spPr>
          <a:xfrm>
            <a:off x="856058" y="3257550"/>
            <a:ext cx="7429500" cy="1086000"/>
          </a:xfrm>
          <a:prstGeom prst="rect">
            <a:avLst/>
          </a:prstGeom>
          <a:noFill/>
          <a:ln>
            <a:noFill/>
          </a:ln>
        </p:spPr>
        <p:txBody>
          <a:bodyPr spcFirstLastPara="1" wrap="square" lIns="68575" tIns="34275" rIns="68575" bIns="34275" anchor="t" anchorCtr="0"/>
          <a:lstStyle>
            <a:lvl1pPr marL="457200" lvl="0" indent="-228600" algn="l">
              <a:spcBef>
                <a:spcPts val="300"/>
              </a:spcBef>
              <a:spcAft>
                <a:spcPts val="0"/>
              </a:spcAft>
              <a:buSzPts val="1400"/>
              <a:buNone/>
              <a:defRPr sz="14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109" name="Google Shape;109;p16"/>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16"/>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16"/>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856060" y="457200"/>
            <a:ext cx="7429500" cy="14286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17"/>
          <p:cNvSpPr txBox="1">
            <a:spLocks noGrp="1"/>
          </p:cNvSpPr>
          <p:nvPr>
            <p:ph type="body" idx="1"/>
          </p:nvPr>
        </p:nvSpPr>
        <p:spPr>
          <a:xfrm rot="5400000">
            <a:off x="3399158" y="-542851"/>
            <a:ext cx="2343300" cy="7429500"/>
          </a:xfrm>
          <a:prstGeom prst="rect">
            <a:avLst/>
          </a:prstGeom>
          <a:noFill/>
          <a:ln>
            <a:noFill/>
          </a:ln>
        </p:spPr>
        <p:txBody>
          <a:bodyPr spcFirstLastPara="1" wrap="square" lIns="68575" tIns="34275" rIns="68575" bIns="34275" anchor="t" anchorCtr="0"/>
          <a:lstStyle>
            <a:lvl1pPr marL="457200" lvl="0" indent="-317500" algn="l">
              <a:spcBef>
                <a:spcPts val="300"/>
              </a:spcBef>
              <a:spcAft>
                <a:spcPts val="0"/>
              </a:spcAft>
              <a:buSzPts val="1400"/>
              <a:buChar char="•"/>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15" name="Google Shape;115;p17"/>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17"/>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17"/>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rot="5400000">
            <a:off x="5513559" y="1571399"/>
            <a:ext cx="3886200" cy="16578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18"/>
          <p:cNvSpPr txBox="1">
            <a:spLocks noGrp="1"/>
          </p:cNvSpPr>
          <p:nvPr>
            <p:ph type="body" idx="1"/>
          </p:nvPr>
        </p:nvSpPr>
        <p:spPr>
          <a:xfrm rot="5400000">
            <a:off x="1741809" y="-428700"/>
            <a:ext cx="3886200" cy="5658000"/>
          </a:xfrm>
          <a:prstGeom prst="rect">
            <a:avLst/>
          </a:prstGeom>
          <a:noFill/>
          <a:ln>
            <a:noFill/>
          </a:ln>
        </p:spPr>
        <p:txBody>
          <a:bodyPr spcFirstLastPara="1" wrap="square" lIns="68575" tIns="34275" rIns="68575" bIns="34275" anchor="t" anchorCtr="0"/>
          <a:lstStyle>
            <a:lvl1pPr marL="457200" lvl="0" indent="-317500" algn="l">
              <a:spcBef>
                <a:spcPts val="300"/>
              </a:spcBef>
              <a:spcAft>
                <a:spcPts val="0"/>
              </a:spcAft>
              <a:buSzPts val="1400"/>
              <a:buChar char="•"/>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21" name="Google Shape;121;p18"/>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18"/>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18"/>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0" name="Google Shape;130;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4" name="Google Shape;13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56060" y="457200"/>
            <a:ext cx="7429500" cy="14286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856060" y="2000249"/>
            <a:ext cx="7429500" cy="2343300"/>
          </a:xfrm>
          <a:prstGeom prst="rect">
            <a:avLst/>
          </a:prstGeom>
          <a:noFill/>
          <a:ln>
            <a:noFill/>
          </a:ln>
        </p:spPr>
        <p:txBody>
          <a:bodyPr spcFirstLastPara="1" wrap="square" lIns="68575" tIns="34275" rIns="68575" bIns="34275" anchor="ctr" anchorCtr="0"/>
          <a:lstStyle>
            <a:lvl1pPr marL="457200" lvl="0" indent="-317500" algn="l">
              <a:spcBef>
                <a:spcPts val="300"/>
              </a:spcBef>
              <a:spcAft>
                <a:spcPts val="0"/>
              </a:spcAft>
              <a:buSzPts val="1400"/>
              <a:buChar char="•"/>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20" name="Google Shape;20;p3"/>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8" name="Google Shape;13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42" name="Google Shape;142;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43" name="Google Shape;14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50" name="Google Shape;15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3" name="Google Shape;15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sp>
        <p:nvSpPr>
          <p:cNvPr id="155" name="Google Shape;155;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7" name="Google Shape;157;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59" name="Google Shape;15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0"/>
        <p:cNvGrpSpPr/>
        <p:nvPr/>
      </p:nvGrpSpPr>
      <p:grpSpPr>
        <a:xfrm>
          <a:off x="0" y="0"/>
          <a:ext cx="0" cy="0"/>
          <a:chOff x="0" y="0"/>
          <a:chExt cx="0" cy="0"/>
        </a:xfrm>
      </p:grpSpPr>
      <p:sp>
        <p:nvSpPr>
          <p:cNvPr id="161" name="Google Shape;161;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162" name="Google Shape;16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3"/>
        <p:cNvGrpSpPr/>
        <p:nvPr/>
      </p:nvGrpSpPr>
      <p:grpSpPr>
        <a:xfrm>
          <a:off x="0" y="0"/>
          <a:ext cx="0" cy="0"/>
          <a:chOff x="0" y="0"/>
          <a:chExt cx="0" cy="0"/>
        </a:xfrm>
      </p:grpSpPr>
      <p:sp>
        <p:nvSpPr>
          <p:cNvPr id="164" name="Google Shape;164;p2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5" name="Google Shape;165;p2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66" name="Google Shape;16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313260" y="2481436"/>
            <a:ext cx="6515100" cy="1101600"/>
          </a:xfrm>
          <a:prstGeom prst="rect">
            <a:avLst/>
          </a:prstGeom>
          <a:noFill/>
          <a:ln>
            <a:noFill/>
          </a:ln>
        </p:spPr>
        <p:txBody>
          <a:bodyPr spcFirstLastPara="1" wrap="square" lIns="68575" tIns="34275" rIns="68575" bIns="34275" anchor="b" anchorCtr="0"/>
          <a:lstStyle>
            <a:lvl1pPr lvl="0" algn="r">
              <a:spcBef>
                <a:spcPts val="0"/>
              </a:spcBef>
              <a:spcAft>
                <a:spcPts val="0"/>
              </a:spcAft>
              <a:buClr>
                <a:schemeClr val="lt1"/>
              </a:buClr>
              <a:buSzPts val="3000"/>
              <a:buFont typeface="Century Gothic"/>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 name="Google Shape;25;p4"/>
          <p:cNvSpPr txBox="1">
            <a:spLocks noGrp="1"/>
          </p:cNvSpPr>
          <p:nvPr>
            <p:ph type="body" idx="1"/>
          </p:nvPr>
        </p:nvSpPr>
        <p:spPr>
          <a:xfrm>
            <a:off x="1313258" y="3583036"/>
            <a:ext cx="6515100" cy="645300"/>
          </a:xfrm>
          <a:prstGeom prst="rect">
            <a:avLst/>
          </a:prstGeom>
          <a:noFill/>
          <a:ln>
            <a:noFill/>
          </a:ln>
        </p:spPr>
        <p:txBody>
          <a:bodyPr spcFirstLastPara="1" wrap="square" lIns="68575" tIns="34275" rIns="68575" bIns="34275" anchor="t" anchorCtr="0"/>
          <a:lstStyle>
            <a:lvl1pPr marL="457200" lvl="0" indent="-228600" algn="r">
              <a:spcBef>
                <a:spcPts val="300"/>
              </a:spcBef>
              <a:spcAft>
                <a:spcPts val="0"/>
              </a:spcAft>
              <a:buSzPts val="1500"/>
              <a:buNone/>
              <a:defRPr sz="15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26" name="Google Shape;26;p4"/>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Google Shape;27;p4"/>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Google Shape;28;p4"/>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56060" y="457200"/>
            <a:ext cx="7429500" cy="14286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856059" y="2000249"/>
            <a:ext cx="3657600" cy="2343300"/>
          </a:xfrm>
          <a:prstGeom prst="rect">
            <a:avLst/>
          </a:prstGeom>
          <a:noFill/>
          <a:ln>
            <a:noFill/>
          </a:ln>
        </p:spPr>
        <p:txBody>
          <a:bodyPr spcFirstLastPara="1" wrap="square" lIns="68575" tIns="34275" rIns="68575" bIns="34275" anchor="ctr" anchorCtr="0"/>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32" name="Google Shape;32;p5"/>
          <p:cNvSpPr txBox="1">
            <a:spLocks noGrp="1"/>
          </p:cNvSpPr>
          <p:nvPr>
            <p:ph type="body" idx="2"/>
          </p:nvPr>
        </p:nvSpPr>
        <p:spPr>
          <a:xfrm>
            <a:off x="4627959" y="2000250"/>
            <a:ext cx="3657600" cy="2343000"/>
          </a:xfrm>
          <a:prstGeom prst="rect">
            <a:avLst/>
          </a:prstGeom>
          <a:noFill/>
          <a:ln>
            <a:noFill/>
          </a:ln>
        </p:spPr>
        <p:txBody>
          <a:bodyPr spcFirstLastPara="1" wrap="square" lIns="68575" tIns="34275" rIns="68575" bIns="34275" anchor="ctr" anchorCtr="0"/>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33" name="Google Shape;33;p5"/>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Google Shape;34;p5"/>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Google Shape;35;p5"/>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56060" y="457200"/>
            <a:ext cx="7429500" cy="14286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24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1071960" y="1993900"/>
            <a:ext cx="3441600" cy="432300"/>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2100"/>
              <a:buNone/>
              <a:defRPr sz="2100" b="0"/>
            </a:lvl1pPr>
            <a:lvl2pPr marL="914400" lvl="1" indent="-228600" algn="l">
              <a:spcBef>
                <a:spcPts val="500"/>
              </a:spcBef>
              <a:spcAft>
                <a:spcPts val="0"/>
              </a:spcAft>
              <a:buSzPts val="1500"/>
              <a:buNone/>
              <a:defRPr sz="1500" b="1"/>
            </a:lvl2pPr>
            <a:lvl3pPr marL="1371600" lvl="2" indent="-228600" algn="l">
              <a:spcBef>
                <a:spcPts val="500"/>
              </a:spcBef>
              <a:spcAft>
                <a:spcPts val="0"/>
              </a:spcAft>
              <a:buSzPts val="1400"/>
              <a:buNone/>
              <a:defRPr sz="1400" b="1"/>
            </a:lvl3pPr>
            <a:lvl4pPr marL="1828800" lvl="3" indent="-228600" algn="l">
              <a:spcBef>
                <a:spcPts val="500"/>
              </a:spcBef>
              <a:spcAft>
                <a:spcPts val="0"/>
              </a:spcAft>
              <a:buSzPts val="1200"/>
              <a:buNone/>
              <a:defRPr sz="1200" b="1"/>
            </a:lvl4pPr>
            <a:lvl5pPr marL="2286000" lvl="4" indent="-228600" algn="l">
              <a:spcBef>
                <a:spcPts val="500"/>
              </a:spcBef>
              <a:spcAft>
                <a:spcPts val="0"/>
              </a:spcAft>
              <a:buSzPts val="1200"/>
              <a:buNone/>
              <a:defRPr sz="1200" b="1"/>
            </a:lvl5pPr>
            <a:lvl6pPr marL="2743200" lvl="5" indent="-228600" algn="l">
              <a:spcBef>
                <a:spcPts val="500"/>
              </a:spcBef>
              <a:spcAft>
                <a:spcPts val="0"/>
              </a:spcAft>
              <a:buSzPts val="1200"/>
              <a:buNone/>
              <a:defRPr sz="1200" b="1"/>
            </a:lvl6pPr>
            <a:lvl7pPr marL="3200400" lvl="6" indent="-228600" algn="l">
              <a:spcBef>
                <a:spcPts val="500"/>
              </a:spcBef>
              <a:spcAft>
                <a:spcPts val="0"/>
              </a:spcAft>
              <a:buSzPts val="1200"/>
              <a:buNone/>
              <a:defRPr sz="1200" b="1"/>
            </a:lvl7pPr>
            <a:lvl8pPr marL="3657600" lvl="7" indent="-228600" algn="l">
              <a:spcBef>
                <a:spcPts val="500"/>
              </a:spcBef>
              <a:spcAft>
                <a:spcPts val="0"/>
              </a:spcAft>
              <a:buSzPts val="1200"/>
              <a:buNone/>
              <a:defRPr sz="1200" b="1"/>
            </a:lvl8pPr>
            <a:lvl9pPr marL="4114800" lvl="8" indent="-228600" algn="l">
              <a:spcBef>
                <a:spcPts val="500"/>
              </a:spcBef>
              <a:spcAft>
                <a:spcPts val="500"/>
              </a:spcAft>
              <a:buSzPts val="1200"/>
              <a:buNone/>
              <a:defRPr sz="1200" b="1"/>
            </a:lvl9pPr>
          </a:lstStyle>
          <a:p>
            <a:endParaRPr/>
          </a:p>
        </p:txBody>
      </p:sp>
      <p:sp>
        <p:nvSpPr>
          <p:cNvPr id="39" name="Google Shape;39;p6"/>
          <p:cNvSpPr txBox="1">
            <a:spLocks noGrp="1"/>
          </p:cNvSpPr>
          <p:nvPr>
            <p:ph type="body" idx="2"/>
          </p:nvPr>
        </p:nvSpPr>
        <p:spPr>
          <a:xfrm>
            <a:off x="856059" y="2432446"/>
            <a:ext cx="3657600" cy="1911000"/>
          </a:xfrm>
          <a:prstGeom prst="rect">
            <a:avLst/>
          </a:prstGeom>
          <a:noFill/>
          <a:ln>
            <a:noFill/>
          </a:ln>
        </p:spPr>
        <p:txBody>
          <a:bodyPr spcFirstLastPara="1" wrap="square" lIns="68575" tIns="34275" rIns="68575" bIns="34275" anchor="t" anchorCtr="0"/>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40" name="Google Shape;40;p6"/>
          <p:cNvSpPr txBox="1">
            <a:spLocks noGrp="1"/>
          </p:cNvSpPr>
          <p:nvPr>
            <p:ph type="body" idx="3"/>
          </p:nvPr>
        </p:nvSpPr>
        <p:spPr>
          <a:xfrm>
            <a:off x="4832350" y="2000250"/>
            <a:ext cx="3453300" cy="432300"/>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2100"/>
              <a:buNone/>
              <a:defRPr sz="2100" b="0"/>
            </a:lvl1pPr>
            <a:lvl2pPr marL="914400" lvl="1" indent="-228600" algn="l">
              <a:spcBef>
                <a:spcPts val="500"/>
              </a:spcBef>
              <a:spcAft>
                <a:spcPts val="0"/>
              </a:spcAft>
              <a:buSzPts val="1500"/>
              <a:buNone/>
              <a:defRPr sz="1500" b="1"/>
            </a:lvl2pPr>
            <a:lvl3pPr marL="1371600" lvl="2" indent="-228600" algn="l">
              <a:spcBef>
                <a:spcPts val="500"/>
              </a:spcBef>
              <a:spcAft>
                <a:spcPts val="0"/>
              </a:spcAft>
              <a:buSzPts val="1400"/>
              <a:buNone/>
              <a:defRPr sz="1400" b="1"/>
            </a:lvl3pPr>
            <a:lvl4pPr marL="1828800" lvl="3" indent="-228600" algn="l">
              <a:spcBef>
                <a:spcPts val="500"/>
              </a:spcBef>
              <a:spcAft>
                <a:spcPts val="0"/>
              </a:spcAft>
              <a:buSzPts val="1200"/>
              <a:buNone/>
              <a:defRPr sz="1200" b="1"/>
            </a:lvl4pPr>
            <a:lvl5pPr marL="2286000" lvl="4" indent="-228600" algn="l">
              <a:spcBef>
                <a:spcPts val="500"/>
              </a:spcBef>
              <a:spcAft>
                <a:spcPts val="0"/>
              </a:spcAft>
              <a:buSzPts val="1200"/>
              <a:buNone/>
              <a:defRPr sz="1200" b="1"/>
            </a:lvl5pPr>
            <a:lvl6pPr marL="2743200" lvl="5" indent="-228600" algn="l">
              <a:spcBef>
                <a:spcPts val="500"/>
              </a:spcBef>
              <a:spcAft>
                <a:spcPts val="0"/>
              </a:spcAft>
              <a:buSzPts val="1200"/>
              <a:buNone/>
              <a:defRPr sz="1200" b="1"/>
            </a:lvl6pPr>
            <a:lvl7pPr marL="3200400" lvl="6" indent="-228600" algn="l">
              <a:spcBef>
                <a:spcPts val="500"/>
              </a:spcBef>
              <a:spcAft>
                <a:spcPts val="0"/>
              </a:spcAft>
              <a:buSzPts val="1200"/>
              <a:buNone/>
              <a:defRPr sz="1200" b="1"/>
            </a:lvl7pPr>
            <a:lvl8pPr marL="3657600" lvl="7" indent="-228600" algn="l">
              <a:spcBef>
                <a:spcPts val="500"/>
              </a:spcBef>
              <a:spcAft>
                <a:spcPts val="0"/>
              </a:spcAft>
              <a:buSzPts val="1200"/>
              <a:buNone/>
              <a:defRPr sz="1200" b="1"/>
            </a:lvl8pPr>
            <a:lvl9pPr marL="4114800" lvl="8" indent="-228600" algn="l">
              <a:spcBef>
                <a:spcPts val="500"/>
              </a:spcBef>
              <a:spcAft>
                <a:spcPts val="500"/>
              </a:spcAft>
              <a:buSzPts val="1200"/>
              <a:buNone/>
              <a:defRPr sz="1200" b="1"/>
            </a:lvl9pPr>
          </a:lstStyle>
          <a:p>
            <a:endParaRPr/>
          </a:p>
        </p:txBody>
      </p:sp>
      <p:sp>
        <p:nvSpPr>
          <p:cNvPr id="41" name="Google Shape;41;p6"/>
          <p:cNvSpPr txBox="1">
            <a:spLocks noGrp="1"/>
          </p:cNvSpPr>
          <p:nvPr>
            <p:ph type="body" idx="4"/>
          </p:nvPr>
        </p:nvSpPr>
        <p:spPr>
          <a:xfrm>
            <a:off x="4627959" y="2432446"/>
            <a:ext cx="3657600" cy="1911000"/>
          </a:xfrm>
          <a:prstGeom prst="rect">
            <a:avLst/>
          </a:prstGeom>
          <a:noFill/>
          <a:ln>
            <a:noFill/>
          </a:ln>
        </p:spPr>
        <p:txBody>
          <a:bodyPr spcFirstLastPara="1" wrap="square" lIns="68575" tIns="34275" rIns="68575" bIns="34275" anchor="t" anchorCtr="0"/>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42" name="Google Shape;42;p6"/>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56060" y="457200"/>
            <a:ext cx="7429500" cy="1428600"/>
          </a:xfrm>
          <a:prstGeom prst="rect">
            <a:avLst/>
          </a:prstGeom>
          <a:noFill/>
          <a:ln>
            <a:noFill/>
          </a:ln>
        </p:spPr>
        <p:txBody>
          <a:bodyPr spcFirstLastPara="1" wrap="square" lIns="68575" tIns="34275" rIns="68575" bIns="34275" anchor="ctr" anchorCtr="0"/>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56058" y="1200150"/>
            <a:ext cx="2661900" cy="1028700"/>
          </a:xfrm>
          <a:prstGeom prst="rect">
            <a:avLst/>
          </a:prstGeom>
          <a:noFill/>
          <a:ln>
            <a:noFill/>
          </a:ln>
        </p:spPr>
        <p:txBody>
          <a:bodyPr spcFirstLastPara="1" wrap="square" lIns="68575" tIns="34275" rIns="68575" bIns="34275" anchor="b" anchorCtr="0"/>
          <a:lstStyle>
            <a:lvl1pPr lvl="0" algn="l">
              <a:spcBef>
                <a:spcPts val="0"/>
              </a:spcBef>
              <a:spcAft>
                <a:spcPts val="0"/>
              </a:spcAft>
              <a:buClr>
                <a:schemeClr val="lt1"/>
              </a:buClr>
              <a:buSzPts val="1800"/>
              <a:buFont typeface="Century Gothic"/>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27859" y="457201"/>
            <a:ext cx="4457700" cy="3886200"/>
          </a:xfrm>
          <a:prstGeom prst="rect">
            <a:avLst/>
          </a:prstGeom>
          <a:noFill/>
          <a:ln>
            <a:noFill/>
          </a:ln>
        </p:spPr>
        <p:txBody>
          <a:bodyPr spcFirstLastPara="1" wrap="square" lIns="68575" tIns="34275" rIns="68575" bIns="34275" anchor="ctr" anchorCtr="0"/>
          <a:lstStyle>
            <a:lvl1pPr marL="457200" lvl="0" indent="-323850" algn="l">
              <a:spcBef>
                <a:spcPts val="300"/>
              </a:spcBef>
              <a:spcAft>
                <a:spcPts val="0"/>
              </a:spcAft>
              <a:buSzPts val="1500"/>
              <a:buChar char="•"/>
              <a:defRPr sz="1500"/>
            </a:lvl1pPr>
            <a:lvl2pPr marL="914400" lvl="1" indent="-317500" algn="l">
              <a:spcBef>
                <a:spcPts val="500"/>
              </a:spcBef>
              <a:spcAft>
                <a:spcPts val="0"/>
              </a:spcAft>
              <a:buSzPts val="1400"/>
              <a:buChar char="•"/>
              <a:defRPr sz="1400"/>
            </a:lvl2pPr>
            <a:lvl3pPr marL="1371600" lvl="2" indent="-304800" algn="l">
              <a:spcBef>
                <a:spcPts val="500"/>
              </a:spcBef>
              <a:spcAft>
                <a:spcPts val="0"/>
              </a:spcAft>
              <a:buSzPts val="1200"/>
              <a:buChar char="•"/>
              <a:defRPr sz="1200"/>
            </a:lvl3pPr>
            <a:lvl4pPr marL="1828800" lvl="3" indent="-298450" algn="l">
              <a:spcBef>
                <a:spcPts val="500"/>
              </a:spcBef>
              <a:spcAft>
                <a:spcPts val="0"/>
              </a:spcAft>
              <a:buSzPts val="1100"/>
              <a:buChar char="•"/>
              <a:defRPr sz="1100"/>
            </a:lvl4pPr>
            <a:lvl5pPr marL="2286000" lvl="4" indent="-298450" algn="l">
              <a:spcBef>
                <a:spcPts val="500"/>
              </a:spcBef>
              <a:spcAft>
                <a:spcPts val="0"/>
              </a:spcAft>
              <a:buSzPts val="1100"/>
              <a:buChar char="•"/>
              <a:defRPr sz="1100"/>
            </a:lvl5pPr>
            <a:lvl6pPr marL="2743200" lvl="5" indent="-298450" algn="l">
              <a:spcBef>
                <a:spcPts val="500"/>
              </a:spcBef>
              <a:spcAft>
                <a:spcPts val="0"/>
              </a:spcAft>
              <a:buSzPts val="1100"/>
              <a:buChar char="•"/>
              <a:defRPr sz="1100"/>
            </a:lvl6pPr>
            <a:lvl7pPr marL="3200400" lvl="6" indent="-298450" algn="l">
              <a:spcBef>
                <a:spcPts val="500"/>
              </a:spcBef>
              <a:spcAft>
                <a:spcPts val="0"/>
              </a:spcAft>
              <a:buSzPts val="1100"/>
              <a:buChar char="•"/>
              <a:defRPr sz="1100"/>
            </a:lvl7pPr>
            <a:lvl8pPr marL="3657600" lvl="7" indent="-298450" algn="l">
              <a:spcBef>
                <a:spcPts val="500"/>
              </a:spcBef>
              <a:spcAft>
                <a:spcPts val="0"/>
              </a:spcAft>
              <a:buSzPts val="1100"/>
              <a:buChar char="•"/>
              <a:defRPr sz="1100"/>
            </a:lvl8pPr>
            <a:lvl9pPr marL="4114800" lvl="8" indent="-298450" algn="l">
              <a:spcBef>
                <a:spcPts val="500"/>
              </a:spcBef>
              <a:spcAft>
                <a:spcPts val="500"/>
              </a:spcAft>
              <a:buSzPts val="1100"/>
              <a:buChar char="•"/>
              <a:defRPr sz="1100"/>
            </a:lvl9pPr>
          </a:lstStyle>
          <a:p>
            <a:endParaRPr/>
          </a:p>
        </p:txBody>
      </p:sp>
      <p:sp>
        <p:nvSpPr>
          <p:cNvPr id="57" name="Google Shape;57;p9"/>
          <p:cNvSpPr txBox="1">
            <a:spLocks noGrp="1"/>
          </p:cNvSpPr>
          <p:nvPr>
            <p:ph type="body" idx="2"/>
          </p:nvPr>
        </p:nvSpPr>
        <p:spPr>
          <a:xfrm>
            <a:off x="856058" y="2228850"/>
            <a:ext cx="2661900" cy="1371600"/>
          </a:xfrm>
          <a:prstGeom prst="rect">
            <a:avLst/>
          </a:prstGeom>
          <a:noFill/>
          <a:ln>
            <a:noFill/>
          </a:ln>
        </p:spPr>
        <p:txBody>
          <a:bodyPr spcFirstLastPara="1" wrap="square" lIns="68575" tIns="34275" rIns="68575" bIns="34275" anchor="ctr" anchorCtr="0"/>
          <a:lstStyle>
            <a:lvl1pPr marL="457200" lvl="0" indent="-228600" algn="l">
              <a:spcBef>
                <a:spcPts val="200"/>
              </a:spcBef>
              <a:spcAft>
                <a:spcPts val="0"/>
              </a:spcAft>
              <a:buSzPts val="1200"/>
              <a:buNone/>
              <a:defRPr sz="1200"/>
            </a:lvl1pPr>
            <a:lvl2pPr marL="914400" lvl="1" indent="-228600" algn="l">
              <a:spcBef>
                <a:spcPts val="500"/>
              </a:spcBef>
              <a:spcAft>
                <a:spcPts val="0"/>
              </a:spcAft>
              <a:buSzPts val="900"/>
              <a:buNone/>
              <a:defRPr sz="900"/>
            </a:lvl2pPr>
            <a:lvl3pPr marL="1371600" lvl="2" indent="-228600" algn="l">
              <a:spcBef>
                <a:spcPts val="500"/>
              </a:spcBef>
              <a:spcAft>
                <a:spcPts val="0"/>
              </a:spcAft>
              <a:buSzPts val="800"/>
              <a:buNone/>
              <a:defRPr sz="800"/>
            </a:lvl3pPr>
            <a:lvl4pPr marL="1828800" lvl="3" indent="-228600" algn="l">
              <a:spcBef>
                <a:spcPts val="500"/>
              </a:spcBef>
              <a:spcAft>
                <a:spcPts val="0"/>
              </a:spcAft>
              <a:buSzPts val="700"/>
              <a:buNone/>
              <a:defRPr sz="700"/>
            </a:lvl4pPr>
            <a:lvl5pPr marL="2286000" lvl="4" indent="-228600" algn="l">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500"/>
              </a:spcAft>
              <a:buSzPts val="700"/>
              <a:buNone/>
              <a:defRPr sz="700"/>
            </a:lvl9pPr>
          </a:lstStyle>
          <a:p>
            <a:endParaRPr/>
          </a:p>
        </p:txBody>
      </p:sp>
      <p:sp>
        <p:nvSpPr>
          <p:cNvPr id="58" name="Google Shape;58;p9"/>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56058" y="1200150"/>
            <a:ext cx="4000500" cy="1028700"/>
          </a:xfrm>
          <a:prstGeom prst="rect">
            <a:avLst/>
          </a:prstGeom>
          <a:noFill/>
          <a:ln>
            <a:noFill/>
          </a:ln>
        </p:spPr>
        <p:txBody>
          <a:bodyPr spcFirstLastPara="1" wrap="square" lIns="68575" tIns="34275" rIns="68575" bIns="34275" anchor="b" anchorCtr="0"/>
          <a:lstStyle>
            <a:lvl1pPr lvl="0" algn="l">
              <a:spcBef>
                <a:spcPts val="0"/>
              </a:spcBef>
              <a:spcAft>
                <a:spcPts val="0"/>
              </a:spcAft>
              <a:buClr>
                <a:schemeClr val="lt1"/>
              </a:buClr>
              <a:buSzPts val="2100"/>
              <a:buFont typeface="Century Gothic"/>
              <a:buNone/>
              <a:defRPr sz="21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0"/>
          <p:cNvSpPr>
            <a:spLocks noGrp="1"/>
          </p:cNvSpPr>
          <p:nvPr>
            <p:ph type="pic" idx="2"/>
          </p:nvPr>
        </p:nvSpPr>
        <p:spPr>
          <a:xfrm>
            <a:off x="5575300" y="-13716"/>
            <a:ext cx="2457300" cy="5177700"/>
          </a:xfrm>
          <a:prstGeom prst="rect">
            <a:avLst/>
          </a:prstGeom>
          <a:noFill/>
          <a:ln w="38100" cap="flat" cmpd="sng">
            <a:solidFill>
              <a:schemeClr val="dk2"/>
            </a:solidFill>
            <a:prstDash val="solid"/>
            <a:round/>
            <a:headEnd type="none" w="sm" len="sm"/>
            <a:tailEnd type="none" w="sm" len="sm"/>
          </a:ln>
        </p:spPr>
        <p:txBody>
          <a:bodyPr spcFirstLastPara="1" wrap="square" lIns="68575" tIns="34275" rIns="68575" bIns="34275" anchor="t" anchorCtr="0"/>
          <a:lstStyle>
            <a:lvl1pPr marR="0" lvl="0" algn="ctr" rtl="0">
              <a:spcBef>
                <a:spcPts val="2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1pPr>
            <a:lvl2pPr marR="0" lvl="1"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2pPr>
            <a:lvl3pPr marR="0" lvl="2"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3pPr>
            <a:lvl4pPr marR="0" lvl="3"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4pPr>
            <a:lvl5pPr marR="0" lvl="4"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5pPr>
            <a:lvl6pPr marR="0" lvl="5"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6pPr>
            <a:lvl7pPr marR="0" lvl="6"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7pPr>
            <a:lvl8pPr marR="0" lvl="7" algn="l" rtl="0">
              <a:spcBef>
                <a:spcPts val="500"/>
              </a:spcBef>
              <a:spcAft>
                <a:spcPts val="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8pPr>
            <a:lvl9pPr marR="0" lvl="8" algn="l" rtl="0">
              <a:spcBef>
                <a:spcPts val="500"/>
              </a:spcBef>
              <a:spcAft>
                <a:spcPts val="500"/>
              </a:spcAft>
              <a:buClr>
                <a:schemeClr val="lt1"/>
              </a:buClr>
              <a:buSzPts val="1200"/>
              <a:buFont typeface="Arial"/>
              <a:buNone/>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64" name="Google Shape;64;p10"/>
          <p:cNvSpPr txBox="1">
            <a:spLocks noGrp="1"/>
          </p:cNvSpPr>
          <p:nvPr>
            <p:ph type="body" idx="1"/>
          </p:nvPr>
        </p:nvSpPr>
        <p:spPr>
          <a:xfrm>
            <a:off x="856058" y="2228850"/>
            <a:ext cx="4000500" cy="1371600"/>
          </a:xfrm>
          <a:prstGeom prst="rect">
            <a:avLst/>
          </a:prstGeom>
          <a:noFill/>
          <a:ln>
            <a:noFill/>
          </a:ln>
        </p:spPr>
        <p:txBody>
          <a:bodyPr spcFirstLastPara="1" wrap="square" lIns="68575" tIns="34275" rIns="68575" bIns="34275" anchor="ctr" anchorCtr="0"/>
          <a:lstStyle>
            <a:lvl1pPr marL="457200" lvl="0" indent="-228600" algn="l">
              <a:spcBef>
                <a:spcPts val="300"/>
              </a:spcBef>
              <a:spcAft>
                <a:spcPts val="0"/>
              </a:spcAft>
              <a:buSzPts val="1400"/>
              <a:buNone/>
              <a:defRPr sz="1400"/>
            </a:lvl1pPr>
            <a:lvl2pPr marL="914400" lvl="1" indent="-228600" algn="l">
              <a:spcBef>
                <a:spcPts val="500"/>
              </a:spcBef>
              <a:spcAft>
                <a:spcPts val="0"/>
              </a:spcAft>
              <a:buSzPts val="900"/>
              <a:buNone/>
              <a:defRPr sz="900"/>
            </a:lvl2pPr>
            <a:lvl3pPr marL="1371600" lvl="2" indent="-228600" algn="l">
              <a:spcBef>
                <a:spcPts val="500"/>
              </a:spcBef>
              <a:spcAft>
                <a:spcPts val="0"/>
              </a:spcAft>
              <a:buSzPts val="800"/>
              <a:buNone/>
              <a:defRPr sz="800"/>
            </a:lvl3pPr>
            <a:lvl4pPr marL="1828800" lvl="3" indent="-228600" algn="l">
              <a:spcBef>
                <a:spcPts val="500"/>
              </a:spcBef>
              <a:spcAft>
                <a:spcPts val="0"/>
              </a:spcAft>
              <a:buSzPts val="700"/>
              <a:buNone/>
              <a:defRPr sz="700"/>
            </a:lvl4pPr>
            <a:lvl5pPr marL="2286000" lvl="4" indent="-228600" algn="l">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500"/>
              </a:spcAft>
              <a:buSzPts val="700"/>
              <a:buNone/>
              <a:defRPr sz="700"/>
            </a:lvl9pPr>
          </a:lstStyle>
          <a:p>
            <a:endParaRPr/>
          </a:p>
        </p:txBody>
      </p:sp>
      <p:sp>
        <p:nvSpPr>
          <p:cNvPr id="65" name="Google Shape;65;p10"/>
          <p:cNvSpPr txBox="1">
            <a:spLocks noGrp="1"/>
          </p:cNvSpPr>
          <p:nvPr>
            <p:ph type="dt" idx="10"/>
          </p:nvPr>
        </p:nvSpPr>
        <p:spPr>
          <a:xfrm>
            <a:off x="4799409" y="4412456"/>
            <a:ext cx="6858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856059" y="4412456"/>
            <a:ext cx="38289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8056959" y="4412456"/>
            <a:ext cx="2418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6060" y="457200"/>
            <a:ext cx="7429500" cy="14286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7" name="Google Shape;7;p1"/>
          <p:cNvSpPr txBox="1">
            <a:spLocks noGrp="1"/>
          </p:cNvSpPr>
          <p:nvPr>
            <p:ph type="body" idx="1"/>
          </p:nvPr>
        </p:nvSpPr>
        <p:spPr>
          <a:xfrm>
            <a:off x="856060" y="2000249"/>
            <a:ext cx="7429500" cy="2343300"/>
          </a:xfrm>
          <a:prstGeom prst="rect">
            <a:avLst/>
          </a:prstGeom>
          <a:noFill/>
          <a:ln>
            <a:noFill/>
          </a:ln>
        </p:spPr>
        <p:txBody>
          <a:bodyPr spcFirstLastPara="1" wrap="square" lIns="68575" tIns="34275" rIns="68575" bIns="34275" anchor="ctr" anchorCtr="0"/>
          <a:lstStyle>
            <a:lvl1pPr marL="457200" marR="0" lvl="0" indent="-323850" algn="l" rtl="0">
              <a:spcBef>
                <a:spcPts val="300"/>
              </a:spcBef>
              <a:spcAft>
                <a:spcPts val="0"/>
              </a:spcAft>
              <a:buClr>
                <a:schemeClr val="lt1"/>
              </a:buClr>
              <a:buSzPts val="1500"/>
              <a:buFont typeface="Arial"/>
              <a:buChar char="•"/>
              <a:defRPr sz="1500" b="0" i="0" u="none" strike="noStrike" cap="small">
                <a:solidFill>
                  <a:schemeClr val="lt1"/>
                </a:solidFill>
                <a:latin typeface="Century Gothic"/>
                <a:ea typeface="Century Gothic"/>
                <a:cs typeface="Century Gothic"/>
                <a:sym typeface="Century Gothic"/>
              </a:defRPr>
            </a:lvl1pPr>
            <a:lvl2pPr marL="914400" marR="0" lvl="1" indent="-317500" algn="l" rtl="0">
              <a:spcBef>
                <a:spcPts val="5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2pPr>
            <a:lvl3pPr marL="1371600" marR="0" lvl="2" indent="-304800" algn="l" rtl="0">
              <a:spcBef>
                <a:spcPts val="5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3pPr>
            <a:lvl4pPr marL="1828800" marR="0" lvl="3" indent="-298450" algn="l" rtl="0">
              <a:spcBef>
                <a:spcPts val="500"/>
              </a:spcBef>
              <a:spcAft>
                <a:spcPts val="0"/>
              </a:spcAft>
              <a:buClr>
                <a:schemeClr val="lt1"/>
              </a:buClr>
              <a:buSzPts val="1100"/>
              <a:buFont typeface="Arial"/>
              <a:buChar char="•"/>
              <a:defRPr sz="1100" b="0" i="0" u="none" strike="noStrike" cap="small">
                <a:solidFill>
                  <a:schemeClr val="lt1"/>
                </a:solidFill>
                <a:latin typeface="Century Gothic"/>
                <a:ea typeface="Century Gothic"/>
                <a:cs typeface="Century Gothic"/>
                <a:sym typeface="Century Gothic"/>
              </a:defRPr>
            </a:lvl4pPr>
            <a:lvl5pPr marL="2286000" marR="0" lvl="4" indent="-298450" algn="l" rtl="0">
              <a:spcBef>
                <a:spcPts val="500"/>
              </a:spcBef>
              <a:spcAft>
                <a:spcPts val="0"/>
              </a:spcAft>
              <a:buClr>
                <a:schemeClr val="lt1"/>
              </a:buClr>
              <a:buSzPts val="1100"/>
              <a:buFont typeface="Arial"/>
              <a:buChar char="•"/>
              <a:defRPr sz="1100" b="0" i="0" u="none" strike="noStrike" cap="small">
                <a:solidFill>
                  <a:schemeClr val="lt1"/>
                </a:solidFill>
                <a:latin typeface="Century Gothic"/>
                <a:ea typeface="Century Gothic"/>
                <a:cs typeface="Century Gothic"/>
                <a:sym typeface="Century Gothic"/>
              </a:defRPr>
            </a:lvl5pPr>
            <a:lvl6pPr marL="2743200" marR="0" lvl="5" indent="-285750" algn="l" rtl="0">
              <a:spcBef>
                <a:spcPts val="500"/>
              </a:spcBef>
              <a:spcAft>
                <a:spcPts val="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6pPr>
            <a:lvl7pPr marL="3200400" marR="0" lvl="6" indent="-285750" algn="l" rtl="0">
              <a:spcBef>
                <a:spcPts val="500"/>
              </a:spcBef>
              <a:spcAft>
                <a:spcPts val="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7pPr>
            <a:lvl8pPr marL="3657600" marR="0" lvl="7" indent="-285750" algn="l" rtl="0">
              <a:spcBef>
                <a:spcPts val="500"/>
              </a:spcBef>
              <a:spcAft>
                <a:spcPts val="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8pPr>
            <a:lvl9pPr marL="4114800" marR="0" lvl="8" indent="-285750" algn="l" rtl="0">
              <a:spcBef>
                <a:spcPts val="500"/>
              </a:spcBef>
              <a:spcAft>
                <a:spcPts val="50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9pPr>
          </a:lstStyle>
          <a:p>
            <a:endParaRPr/>
          </a:p>
        </p:txBody>
      </p:sp>
      <p:sp>
        <p:nvSpPr>
          <p:cNvPr id="8" name="Google Shape;8;p1"/>
          <p:cNvSpPr txBox="1">
            <a:spLocks noGrp="1"/>
          </p:cNvSpPr>
          <p:nvPr>
            <p:ph type="dt" idx="10"/>
          </p:nvPr>
        </p:nvSpPr>
        <p:spPr>
          <a:xfrm>
            <a:off x="6628209" y="4412456"/>
            <a:ext cx="12000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7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
          <p:cNvSpPr txBox="1">
            <a:spLocks noGrp="1"/>
          </p:cNvSpPr>
          <p:nvPr>
            <p:ph type="ftr" idx="11"/>
          </p:nvPr>
        </p:nvSpPr>
        <p:spPr>
          <a:xfrm>
            <a:off x="856059" y="4412456"/>
            <a:ext cx="56580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7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
          <p:cNvSpPr txBox="1">
            <a:spLocks noGrp="1"/>
          </p:cNvSpPr>
          <p:nvPr>
            <p:ph type="sldNum" idx="12"/>
          </p:nvPr>
        </p:nvSpPr>
        <p:spPr>
          <a:xfrm>
            <a:off x="7885509" y="4412456"/>
            <a:ext cx="413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1" i="0" u="none" strike="noStrike" cap="none">
                <a:solidFill>
                  <a:srgbClr val="BFBFBF"/>
                </a:solidFill>
                <a:latin typeface="Century Gothic"/>
                <a:ea typeface="Century Gothic"/>
                <a:cs typeface="Century Gothic"/>
                <a:sym typeface="Century Gothic"/>
              </a:defRPr>
            </a:lvl1pPr>
            <a:lvl2pPr marL="0" marR="0" lvl="1" indent="0" algn="r" rtl="0">
              <a:spcBef>
                <a:spcPts val="0"/>
              </a:spcBef>
              <a:buNone/>
              <a:defRPr sz="700" b="1" i="0" u="none" strike="noStrike" cap="none">
                <a:solidFill>
                  <a:srgbClr val="BFBFBF"/>
                </a:solidFill>
                <a:latin typeface="Century Gothic"/>
                <a:ea typeface="Century Gothic"/>
                <a:cs typeface="Century Gothic"/>
                <a:sym typeface="Century Gothic"/>
              </a:defRPr>
            </a:lvl2pPr>
            <a:lvl3pPr marL="0" marR="0" lvl="2" indent="0" algn="r" rtl="0">
              <a:spcBef>
                <a:spcPts val="0"/>
              </a:spcBef>
              <a:buNone/>
              <a:defRPr sz="700" b="1" i="0" u="none" strike="noStrike" cap="none">
                <a:solidFill>
                  <a:srgbClr val="BFBFBF"/>
                </a:solidFill>
                <a:latin typeface="Century Gothic"/>
                <a:ea typeface="Century Gothic"/>
                <a:cs typeface="Century Gothic"/>
                <a:sym typeface="Century Gothic"/>
              </a:defRPr>
            </a:lvl3pPr>
            <a:lvl4pPr marL="0" marR="0" lvl="3" indent="0" algn="r" rtl="0">
              <a:spcBef>
                <a:spcPts val="0"/>
              </a:spcBef>
              <a:buNone/>
              <a:defRPr sz="700" b="1" i="0" u="none" strike="noStrike" cap="none">
                <a:solidFill>
                  <a:srgbClr val="BFBFBF"/>
                </a:solidFill>
                <a:latin typeface="Century Gothic"/>
                <a:ea typeface="Century Gothic"/>
                <a:cs typeface="Century Gothic"/>
                <a:sym typeface="Century Gothic"/>
              </a:defRPr>
            </a:lvl4pPr>
            <a:lvl5pPr marL="0" marR="0" lvl="4" indent="0" algn="r" rtl="0">
              <a:spcBef>
                <a:spcPts val="0"/>
              </a:spcBef>
              <a:buNone/>
              <a:defRPr sz="700" b="1" i="0" u="none" strike="noStrike" cap="none">
                <a:solidFill>
                  <a:srgbClr val="BFBFBF"/>
                </a:solidFill>
                <a:latin typeface="Century Gothic"/>
                <a:ea typeface="Century Gothic"/>
                <a:cs typeface="Century Gothic"/>
                <a:sym typeface="Century Gothic"/>
              </a:defRPr>
            </a:lvl5pPr>
            <a:lvl6pPr marL="0" marR="0" lvl="5" indent="0" algn="r" rtl="0">
              <a:spcBef>
                <a:spcPts val="0"/>
              </a:spcBef>
              <a:buNone/>
              <a:defRPr sz="700" b="1" i="0" u="none" strike="noStrike" cap="none">
                <a:solidFill>
                  <a:srgbClr val="BFBFBF"/>
                </a:solidFill>
                <a:latin typeface="Century Gothic"/>
                <a:ea typeface="Century Gothic"/>
                <a:cs typeface="Century Gothic"/>
                <a:sym typeface="Century Gothic"/>
              </a:defRPr>
            </a:lvl6pPr>
            <a:lvl7pPr marL="0" marR="0" lvl="6" indent="0" algn="r" rtl="0">
              <a:spcBef>
                <a:spcPts val="0"/>
              </a:spcBef>
              <a:buNone/>
              <a:defRPr sz="700" b="1" i="0" u="none" strike="noStrike" cap="none">
                <a:solidFill>
                  <a:srgbClr val="BFBFBF"/>
                </a:solidFill>
                <a:latin typeface="Century Gothic"/>
                <a:ea typeface="Century Gothic"/>
                <a:cs typeface="Century Gothic"/>
                <a:sym typeface="Century Gothic"/>
              </a:defRPr>
            </a:lvl7pPr>
            <a:lvl8pPr marL="0" marR="0" lvl="7" indent="0" algn="r" rtl="0">
              <a:spcBef>
                <a:spcPts val="0"/>
              </a:spcBef>
              <a:buNone/>
              <a:defRPr sz="700" b="1" i="0" u="none" strike="noStrike" cap="none">
                <a:solidFill>
                  <a:srgbClr val="BFBFBF"/>
                </a:solidFill>
                <a:latin typeface="Century Gothic"/>
                <a:ea typeface="Century Gothic"/>
                <a:cs typeface="Century Gothic"/>
                <a:sym typeface="Century Gothic"/>
              </a:defRPr>
            </a:lvl8pPr>
            <a:lvl9pPr marL="0" marR="0" lvl="8" indent="0" algn="r" rtl="0">
              <a:spcBef>
                <a:spcPts val="0"/>
              </a:spcBef>
              <a:buNone/>
              <a:defRPr sz="7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6" name="Google Shape;126;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27" name="Google Shape;1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hyperlink" Target="https://www.kaggle.com/shivam2503/diamon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1"/>
          <p:cNvSpPr txBox="1">
            <a:spLocks noGrp="1"/>
          </p:cNvSpPr>
          <p:nvPr>
            <p:ph type="ctrTitle"/>
          </p:nvPr>
        </p:nvSpPr>
        <p:spPr>
          <a:xfrm>
            <a:off x="611250" y="1119650"/>
            <a:ext cx="7921500" cy="13407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US" altLang="zh-CN" sz="4800" b="1" dirty="0">
                <a:solidFill>
                  <a:srgbClr val="000000"/>
                </a:solidFill>
                <a:highlight>
                  <a:srgbClr val="FFFFFF"/>
                </a:highlight>
              </a:rPr>
              <a:t>Diamond Price Predicting</a:t>
            </a:r>
            <a:endParaRPr sz="4800" b="1" dirty="0">
              <a:solidFill>
                <a:srgbClr val="000000"/>
              </a:solidFill>
              <a:highlight>
                <a:srgbClr val="FFFFFF"/>
              </a:highlight>
            </a:endParaRPr>
          </a:p>
        </p:txBody>
      </p:sp>
      <p:sp>
        <p:nvSpPr>
          <p:cNvPr id="174" name="Google Shape;174;p31"/>
          <p:cNvSpPr txBox="1">
            <a:spLocks noGrp="1"/>
          </p:cNvSpPr>
          <p:nvPr>
            <p:ph type="subTitle" idx="1"/>
          </p:nvPr>
        </p:nvSpPr>
        <p:spPr>
          <a:xfrm>
            <a:off x="1184850" y="3746000"/>
            <a:ext cx="6774300" cy="566400"/>
          </a:xfrm>
          <a:prstGeom prst="rect">
            <a:avLst/>
          </a:prstGeom>
        </p:spPr>
        <p:txBody>
          <a:bodyPr spcFirstLastPara="1" wrap="square" lIns="68575" tIns="34275" rIns="68575" bIns="34275" anchor="t" anchorCtr="0">
            <a:noAutofit/>
          </a:bodyPr>
          <a:lstStyle/>
          <a:p>
            <a:pPr marL="0" lvl="0" indent="0" algn="ctr" rtl="0">
              <a:spcBef>
                <a:spcPts val="300"/>
              </a:spcBef>
              <a:spcAft>
                <a:spcPts val="0"/>
              </a:spcAft>
              <a:buNone/>
            </a:pPr>
            <a:r>
              <a:rPr lang="en-US" sz="1800" b="1" dirty="0" err="1">
                <a:solidFill>
                  <a:srgbClr val="000000"/>
                </a:solidFill>
                <a:highlight>
                  <a:srgbClr val="FFFFFF"/>
                </a:highlight>
                <a:latin typeface="Georgia"/>
                <a:ea typeface="Georgia"/>
                <a:cs typeface="Georgia"/>
                <a:sym typeface="Georgia"/>
              </a:rPr>
              <a:t>Yawei</a:t>
            </a:r>
            <a:r>
              <a:rPr lang="en-US" sz="1800" b="1" dirty="0">
                <a:solidFill>
                  <a:srgbClr val="000000"/>
                </a:solidFill>
                <a:highlight>
                  <a:srgbClr val="FFFFFF"/>
                </a:highlight>
                <a:latin typeface="Georgia"/>
                <a:ea typeface="Georgia"/>
                <a:cs typeface="Georgia"/>
                <a:sym typeface="Georgia"/>
              </a:rPr>
              <a:t> Fei</a:t>
            </a:r>
            <a:r>
              <a:rPr lang="en" sz="1800" b="1" dirty="0">
                <a:solidFill>
                  <a:srgbClr val="000000"/>
                </a:solidFill>
                <a:highlight>
                  <a:srgbClr val="FFFFFF"/>
                </a:highlight>
                <a:latin typeface="Georgia"/>
                <a:ea typeface="Georgia"/>
                <a:cs typeface="Georgia"/>
                <a:sym typeface="Georgia"/>
              </a:rPr>
              <a:t>          </a:t>
            </a:r>
            <a:endParaRPr sz="1800" b="1" dirty="0">
              <a:solidFill>
                <a:srgbClr val="000000"/>
              </a:solidFill>
              <a:highlight>
                <a:srgbClr val="FFFFFF"/>
              </a:highlight>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40"/>
          <p:cNvPicPr preferRelativeResize="0"/>
          <p:nvPr/>
        </p:nvPicPr>
        <p:blipFill>
          <a:blip r:embed="rId4">
            <a:alphaModFix/>
          </a:blip>
          <a:stretch>
            <a:fillRect/>
          </a:stretch>
        </p:blipFill>
        <p:spPr>
          <a:xfrm>
            <a:off x="0" y="1185801"/>
            <a:ext cx="9144000" cy="3957701"/>
          </a:xfrm>
          <a:prstGeom prst="rect">
            <a:avLst/>
          </a:prstGeom>
          <a:noFill/>
          <a:ln>
            <a:noFill/>
          </a:ln>
        </p:spPr>
      </p:pic>
      <p:sp>
        <p:nvSpPr>
          <p:cNvPr id="246" name="Google Shape;24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rgbClr val="1C4587"/>
                </a:solidFill>
                <a:latin typeface="Georgia"/>
                <a:ea typeface="Georgia"/>
                <a:cs typeface="Georgia"/>
                <a:sym typeface="Georgia"/>
              </a:rPr>
              <a:t>Diamond Quantification</a:t>
            </a:r>
            <a:endParaRPr i="1">
              <a:solidFill>
                <a:srgbClr val="1C4587"/>
              </a:solidFill>
              <a:latin typeface="Georgia"/>
              <a:ea typeface="Georgia"/>
              <a:cs typeface="Georgia"/>
              <a:sym typeface="Georgia"/>
            </a:endParaRPr>
          </a:p>
        </p:txBody>
      </p:sp>
      <p:sp>
        <p:nvSpPr>
          <p:cNvPr id="247" name="Google Shape;247;p40"/>
          <p:cNvSpPr txBox="1">
            <a:spLocks noGrp="1"/>
          </p:cNvSpPr>
          <p:nvPr>
            <p:ph type="body" idx="1"/>
          </p:nvPr>
        </p:nvSpPr>
        <p:spPr>
          <a:xfrm>
            <a:off x="311700" y="3890550"/>
            <a:ext cx="4210200"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Gothic"/>
                <a:ea typeface="Century Gothic"/>
                <a:cs typeface="Century Gothic"/>
                <a:sym typeface="Century Gothic"/>
              </a:rPr>
              <a:t>Table: Table / Diameter %</a:t>
            </a:r>
            <a:endParaRPr>
              <a:latin typeface="Century Gothic"/>
              <a:ea typeface="Century Gothic"/>
              <a:cs typeface="Century Gothic"/>
              <a:sym typeface="Century Gothic"/>
            </a:endParaRPr>
          </a:p>
          <a:p>
            <a:pPr marL="0" lvl="0" indent="0" algn="l" rtl="0">
              <a:spcBef>
                <a:spcPts val="1600"/>
              </a:spcBef>
              <a:spcAft>
                <a:spcPts val="1600"/>
              </a:spcAft>
              <a:buNone/>
            </a:pPr>
            <a:r>
              <a:rPr lang="en">
                <a:latin typeface="Century Gothic"/>
                <a:ea typeface="Century Gothic"/>
                <a:cs typeface="Century Gothic"/>
                <a:sym typeface="Century Gothic"/>
              </a:rPr>
              <a:t>Depth: Depth / Girdle Diameter %</a:t>
            </a: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rgbClr val="1C4587"/>
                </a:solidFill>
                <a:latin typeface="Georgia"/>
                <a:ea typeface="Georgia"/>
                <a:cs typeface="Georgia"/>
                <a:sym typeface="Georgia"/>
              </a:rPr>
              <a:t>Data Exploration</a:t>
            </a:r>
            <a:endParaRPr i="1">
              <a:solidFill>
                <a:srgbClr val="1C4587"/>
              </a:solidFill>
              <a:latin typeface="Georgia"/>
              <a:ea typeface="Georgia"/>
              <a:cs typeface="Georgia"/>
              <a:sym typeface="Georgia"/>
            </a:endParaRPr>
          </a:p>
        </p:txBody>
      </p:sp>
      <p:pic>
        <p:nvPicPr>
          <p:cNvPr id="253" name="Google Shape;253;p41"/>
          <p:cNvPicPr preferRelativeResize="0"/>
          <p:nvPr/>
        </p:nvPicPr>
        <p:blipFill>
          <a:blip r:embed="rId3">
            <a:alphaModFix/>
          </a:blip>
          <a:stretch>
            <a:fillRect/>
          </a:stretch>
        </p:blipFill>
        <p:spPr>
          <a:xfrm>
            <a:off x="423138" y="1402225"/>
            <a:ext cx="8297726" cy="313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2"/>
          <p:cNvPicPr preferRelativeResize="0"/>
          <p:nvPr/>
        </p:nvPicPr>
        <p:blipFill>
          <a:blip r:embed="rId3">
            <a:alphaModFix/>
          </a:blip>
          <a:stretch>
            <a:fillRect/>
          </a:stretch>
        </p:blipFill>
        <p:spPr>
          <a:xfrm>
            <a:off x="384225" y="894725"/>
            <a:ext cx="8607375" cy="833175"/>
          </a:xfrm>
          <a:prstGeom prst="rect">
            <a:avLst/>
          </a:prstGeom>
          <a:noFill/>
          <a:ln>
            <a:noFill/>
          </a:ln>
        </p:spPr>
      </p:pic>
      <p:pic>
        <p:nvPicPr>
          <p:cNvPr id="259" name="Google Shape;259;p42"/>
          <p:cNvPicPr preferRelativeResize="0"/>
          <p:nvPr/>
        </p:nvPicPr>
        <p:blipFill>
          <a:blip r:embed="rId4">
            <a:alphaModFix/>
          </a:blip>
          <a:stretch>
            <a:fillRect/>
          </a:stretch>
        </p:blipFill>
        <p:spPr>
          <a:xfrm>
            <a:off x="341700" y="1963400"/>
            <a:ext cx="8692427" cy="3009325"/>
          </a:xfrm>
          <a:prstGeom prst="rect">
            <a:avLst/>
          </a:prstGeom>
          <a:noFill/>
          <a:ln>
            <a:noFill/>
          </a:ln>
        </p:spPr>
      </p:pic>
      <p:sp>
        <p:nvSpPr>
          <p:cNvPr id="260" name="Google Shape;260;p42"/>
          <p:cNvSpPr txBox="1"/>
          <p:nvPr/>
        </p:nvSpPr>
        <p:spPr>
          <a:xfrm>
            <a:off x="384225" y="287225"/>
            <a:ext cx="5280600" cy="60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i="1">
                <a:solidFill>
                  <a:srgbClr val="1C4587"/>
                </a:solidFill>
                <a:latin typeface="Georgia"/>
                <a:ea typeface="Georgia"/>
                <a:cs typeface="Georgia"/>
                <a:sym typeface="Georgia"/>
              </a:rPr>
              <a:t>Data exploration</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445650" y="434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1C4587"/>
                </a:solidFill>
                <a:latin typeface="Georgia"/>
                <a:ea typeface="Georgia"/>
                <a:cs typeface="Georgia"/>
                <a:sym typeface="Georgia"/>
              </a:rPr>
              <a:t>Data Preprocessing</a:t>
            </a:r>
            <a:endParaRPr i="1">
              <a:solidFill>
                <a:srgbClr val="1C4587"/>
              </a:solidFill>
              <a:latin typeface="Georgia"/>
              <a:ea typeface="Georgia"/>
              <a:cs typeface="Georgia"/>
              <a:sym typeface="Georgia"/>
            </a:endParaRPr>
          </a:p>
        </p:txBody>
      </p:sp>
      <p:sp>
        <p:nvSpPr>
          <p:cNvPr id="266" name="Google Shape;266;p43"/>
          <p:cNvSpPr txBox="1">
            <a:spLocks noGrp="1"/>
          </p:cNvSpPr>
          <p:nvPr>
            <p:ph type="body" idx="1"/>
          </p:nvPr>
        </p:nvSpPr>
        <p:spPr>
          <a:xfrm>
            <a:off x="311700" y="1152475"/>
            <a:ext cx="8788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entury Gothic"/>
              <a:buChar char="●"/>
            </a:pPr>
            <a:r>
              <a:rPr lang="en">
                <a:latin typeface="Century Gothic"/>
                <a:ea typeface="Century Gothic"/>
                <a:cs typeface="Century Gothic"/>
                <a:sym typeface="Century Gothic"/>
              </a:rPr>
              <a:t>Dropped the rowid column</a:t>
            </a:r>
            <a:endParaRPr>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Char char="●"/>
            </a:pPr>
            <a:r>
              <a:rPr lang="en">
                <a:latin typeface="Century Gothic"/>
                <a:ea typeface="Century Gothic"/>
                <a:cs typeface="Century Gothic"/>
                <a:sym typeface="Century Gothic"/>
              </a:rPr>
              <a:t>Checked if there were missing values</a:t>
            </a:r>
            <a:endParaRPr>
              <a:latin typeface="Century Gothic"/>
              <a:ea typeface="Century Gothic"/>
              <a:cs typeface="Century Gothic"/>
              <a:sym typeface="Century Gothic"/>
            </a:endParaRPr>
          </a:p>
          <a:p>
            <a:pPr marL="457200" marR="0" lvl="0" indent="-342900" algn="l" rtl="0">
              <a:lnSpc>
                <a:spcPct val="115000"/>
              </a:lnSpc>
              <a:spcBef>
                <a:spcPts val="0"/>
              </a:spcBef>
              <a:spcAft>
                <a:spcPts val="0"/>
              </a:spcAft>
              <a:buSzPts val="1800"/>
              <a:buFont typeface="Century Gothic"/>
              <a:buChar char="●"/>
            </a:pPr>
            <a:r>
              <a:rPr lang="en">
                <a:latin typeface="Century Gothic"/>
                <a:ea typeface="Century Gothic"/>
                <a:cs typeface="Century Gothic"/>
                <a:sym typeface="Century Gothic"/>
              </a:rPr>
              <a:t>Got rid of zero values - found 20 rows that had a 0 for:</a:t>
            </a:r>
            <a:endParaRPr>
              <a:latin typeface="Century Gothic"/>
              <a:ea typeface="Century Gothic"/>
              <a:cs typeface="Century Gothic"/>
              <a:sym typeface="Century Gothic"/>
            </a:endParaRPr>
          </a:p>
          <a:p>
            <a:pPr marL="914400" marR="0" lvl="1" indent="-317500" algn="l" rtl="0">
              <a:lnSpc>
                <a:spcPct val="115000"/>
              </a:lnSpc>
              <a:spcBef>
                <a:spcPts val="0"/>
              </a:spcBef>
              <a:spcAft>
                <a:spcPts val="0"/>
              </a:spcAft>
              <a:buSzPts val="1400"/>
              <a:buFont typeface="Century Gothic"/>
              <a:buChar char="○"/>
            </a:pPr>
            <a:r>
              <a:rPr lang="en">
                <a:latin typeface="Century Gothic"/>
                <a:ea typeface="Century Gothic"/>
                <a:cs typeface="Century Gothic"/>
                <a:sym typeface="Century Gothic"/>
              </a:rPr>
              <a:t>x (length)</a:t>
            </a:r>
            <a:endParaRPr>
              <a:latin typeface="Century Gothic"/>
              <a:ea typeface="Century Gothic"/>
              <a:cs typeface="Century Gothic"/>
              <a:sym typeface="Century Gothic"/>
            </a:endParaRPr>
          </a:p>
          <a:p>
            <a:pPr marL="914400" marR="0" lvl="1" indent="-317500" algn="l" rtl="0">
              <a:lnSpc>
                <a:spcPct val="115000"/>
              </a:lnSpc>
              <a:spcBef>
                <a:spcPts val="0"/>
              </a:spcBef>
              <a:spcAft>
                <a:spcPts val="0"/>
              </a:spcAft>
              <a:buSzPts val="1400"/>
              <a:buFont typeface="Century Gothic"/>
              <a:buChar char="○"/>
            </a:pPr>
            <a:r>
              <a:rPr lang="en">
                <a:latin typeface="Century Gothic"/>
                <a:ea typeface="Century Gothic"/>
                <a:cs typeface="Century Gothic"/>
                <a:sym typeface="Century Gothic"/>
              </a:rPr>
              <a:t>y (width)</a:t>
            </a:r>
            <a:endParaRPr>
              <a:latin typeface="Century Gothic"/>
              <a:ea typeface="Century Gothic"/>
              <a:cs typeface="Century Gothic"/>
              <a:sym typeface="Century Gothic"/>
            </a:endParaRPr>
          </a:p>
          <a:p>
            <a:pPr marL="914400" marR="0" lvl="1" indent="-317500" algn="l" rtl="0">
              <a:lnSpc>
                <a:spcPct val="115000"/>
              </a:lnSpc>
              <a:spcBef>
                <a:spcPts val="0"/>
              </a:spcBef>
              <a:spcAft>
                <a:spcPts val="0"/>
              </a:spcAft>
              <a:buSzPts val="1400"/>
              <a:buFont typeface="Century Gothic"/>
              <a:buChar char="○"/>
            </a:pPr>
            <a:r>
              <a:rPr lang="en">
                <a:latin typeface="Century Gothic"/>
                <a:ea typeface="Century Gothic"/>
                <a:cs typeface="Century Gothic"/>
                <a:sym typeface="Century Gothic"/>
              </a:rPr>
              <a:t>Z (depth)</a:t>
            </a:r>
            <a:endParaRPr sz="1800">
              <a:latin typeface="Century Gothic"/>
              <a:ea typeface="Century Gothic"/>
              <a:cs typeface="Century Gothic"/>
              <a:sym typeface="Century Gothic"/>
            </a:endParaRPr>
          </a:p>
          <a:p>
            <a:pPr marL="914400" marR="0" lvl="1" indent="-317500" algn="l" rtl="0">
              <a:lnSpc>
                <a:spcPct val="115000"/>
              </a:lnSpc>
              <a:spcBef>
                <a:spcPts val="0"/>
              </a:spcBef>
              <a:spcAft>
                <a:spcPts val="0"/>
              </a:spcAft>
              <a:buSzPts val="1400"/>
              <a:buFont typeface="Century Gothic"/>
              <a:buChar char="○"/>
            </a:pPr>
            <a:r>
              <a:rPr lang="en" sz="1800">
                <a:latin typeface="Century Gothic"/>
                <a:ea typeface="Century Gothic"/>
                <a:cs typeface="Century Gothic"/>
                <a:sym typeface="Century Gothic"/>
              </a:rPr>
              <a:t>No such thing as a 2D diamond</a:t>
            </a:r>
            <a:endParaRPr sz="1800">
              <a:latin typeface="Century Gothic"/>
              <a:ea typeface="Century Gothic"/>
              <a:cs typeface="Century Gothic"/>
              <a:sym typeface="Century Gothic"/>
            </a:endParaRPr>
          </a:p>
          <a:p>
            <a:pPr marL="457200" marR="0" lvl="0" indent="-342900" algn="l" rtl="0">
              <a:lnSpc>
                <a:spcPct val="115000"/>
              </a:lnSpc>
              <a:spcBef>
                <a:spcPts val="0"/>
              </a:spcBef>
              <a:spcAft>
                <a:spcPts val="0"/>
              </a:spcAft>
              <a:buSzPts val="1800"/>
              <a:buFont typeface="Century Gothic"/>
              <a:buChar char="●"/>
            </a:pPr>
            <a:r>
              <a:rPr lang="en" sz="1800">
                <a:latin typeface="Century Gothic"/>
                <a:ea typeface="Century Gothic"/>
                <a:cs typeface="Century Gothic"/>
                <a:sym typeface="Century Gothic"/>
              </a:rPr>
              <a:t>Needed to convert our qualitative variables into dummy variables</a:t>
            </a:r>
            <a:endParaRPr sz="1800">
              <a:latin typeface="Century Gothic"/>
              <a:ea typeface="Century Gothic"/>
              <a:cs typeface="Century Gothic"/>
              <a:sym typeface="Century Gothic"/>
            </a:endParaRPr>
          </a:p>
          <a:p>
            <a:pPr marL="914400" marR="0" lvl="1" indent="-317500" algn="l" rtl="0">
              <a:lnSpc>
                <a:spcPct val="115000"/>
              </a:lnSpc>
              <a:spcBef>
                <a:spcPts val="0"/>
              </a:spcBef>
              <a:spcAft>
                <a:spcPts val="0"/>
              </a:spcAft>
              <a:buSzPts val="1400"/>
              <a:buFont typeface="Century Gothic"/>
              <a:buChar char="○"/>
            </a:pPr>
            <a:r>
              <a:rPr lang="en" sz="1800">
                <a:latin typeface="Century Gothic"/>
                <a:ea typeface="Century Gothic"/>
                <a:cs typeface="Century Gothic"/>
                <a:sym typeface="Century Gothic"/>
              </a:rPr>
              <a:t>Using Model.Matrix()</a:t>
            </a:r>
            <a:endParaRPr>
              <a:latin typeface="Century Gothic"/>
              <a:ea typeface="Century Gothic"/>
              <a:cs typeface="Century Gothic"/>
              <a:sym typeface="Century Gothic"/>
            </a:endParaRPr>
          </a:p>
          <a:p>
            <a:pPr marL="457200" marR="0" lvl="0" indent="-342900" algn="l" rtl="0">
              <a:lnSpc>
                <a:spcPct val="115000"/>
              </a:lnSpc>
              <a:spcBef>
                <a:spcPts val="0"/>
              </a:spcBef>
              <a:spcAft>
                <a:spcPts val="0"/>
              </a:spcAft>
              <a:buSzPts val="1800"/>
              <a:buFont typeface="Century Gothic"/>
              <a:buChar char="●"/>
            </a:pPr>
            <a:r>
              <a:rPr lang="en">
                <a:latin typeface="Century Gothic"/>
                <a:ea typeface="Century Gothic"/>
                <a:cs typeface="Century Gothic"/>
                <a:sym typeface="Century Gothic"/>
              </a:rPr>
              <a:t>Scaled all the independent variables</a:t>
            </a:r>
            <a:endParaRPr>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311700" y="290100"/>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rgbClr val="1C4587"/>
                </a:solidFill>
                <a:latin typeface="Georgia"/>
                <a:ea typeface="Georgia"/>
                <a:cs typeface="Georgia"/>
                <a:sym typeface="Georgia"/>
              </a:rPr>
              <a:t>Data Cleansing</a:t>
            </a:r>
            <a:endParaRPr i="1">
              <a:solidFill>
                <a:srgbClr val="1C4587"/>
              </a:solidFill>
              <a:latin typeface="Georgia"/>
              <a:ea typeface="Georgia"/>
              <a:cs typeface="Georgia"/>
              <a:sym typeface="Georgia"/>
            </a:endParaRPr>
          </a:p>
        </p:txBody>
      </p:sp>
      <p:pic>
        <p:nvPicPr>
          <p:cNvPr id="272" name="Google Shape;272;p44"/>
          <p:cNvPicPr preferRelativeResize="0"/>
          <p:nvPr/>
        </p:nvPicPr>
        <p:blipFill>
          <a:blip r:embed="rId3">
            <a:alphaModFix/>
          </a:blip>
          <a:stretch>
            <a:fillRect/>
          </a:stretch>
        </p:blipFill>
        <p:spPr>
          <a:xfrm>
            <a:off x="311700" y="1388638"/>
            <a:ext cx="6660425" cy="1532250"/>
          </a:xfrm>
          <a:prstGeom prst="rect">
            <a:avLst/>
          </a:prstGeom>
          <a:noFill/>
          <a:ln>
            <a:noFill/>
          </a:ln>
        </p:spPr>
      </p:pic>
      <p:pic>
        <p:nvPicPr>
          <p:cNvPr id="273" name="Google Shape;273;p44"/>
          <p:cNvPicPr preferRelativeResize="0"/>
          <p:nvPr/>
        </p:nvPicPr>
        <p:blipFill>
          <a:blip r:embed="rId4">
            <a:alphaModFix/>
          </a:blip>
          <a:stretch>
            <a:fillRect/>
          </a:stretch>
        </p:blipFill>
        <p:spPr>
          <a:xfrm>
            <a:off x="440275" y="3291800"/>
            <a:ext cx="3724275" cy="933450"/>
          </a:xfrm>
          <a:prstGeom prst="rect">
            <a:avLst/>
          </a:prstGeom>
          <a:noFill/>
          <a:ln>
            <a:noFill/>
          </a:ln>
        </p:spPr>
      </p:pic>
      <p:pic>
        <p:nvPicPr>
          <p:cNvPr id="274" name="Google Shape;274;p44"/>
          <p:cNvPicPr preferRelativeResize="0"/>
          <p:nvPr/>
        </p:nvPicPr>
        <p:blipFill>
          <a:blip r:embed="rId5">
            <a:alphaModFix/>
          </a:blip>
          <a:stretch>
            <a:fillRect/>
          </a:stretch>
        </p:blipFill>
        <p:spPr>
          <a:xfrm>
            <a:off x="5221500" y="3316437"/>
            <a:ext cx="3724275" cy="884180"/>
          </a:xfrm>
          <a:prstGeom prst="rect">
            <a:avLst/>
          </a:prstGeom>
          <a:noFill/>
          <a:ln>
            <a:noFill/>
          </a:ln>
        </p:spPr>
      </p:pic>
      <p:cxnSp>
        <p:nvCxnSpPr>
          <p:cNvPr id="275" name="Google Shape;275;p44"/>
          <p:cNvCxnSpPr/>
          <p:nvPr/>
        </p:nvCxnSpPr>
        <p:spPr>
          <a:xfrm>
            <a:off x="3918100" y="3758525"/>
            <a:ext cx="1056900" cy="0"/>
          </a:xfrm>
          <a:prstGeom prst="straightConnector1">
            <a:avLst/>
          </a:prstGeom>
          <a:noFill/>
          <a:ln w="28575" cap="flat" cmpd="sng">
            <a:solidFill>
              <a:schemeClr val="dk2"/>
            </a:solidFill>
            <a:prstDash val="solid"/>
            <a:round/>
            <a:headEnd type="none" w="med" len="med"/>
            <a:tailEnd type="triangle" w="med" len="med"/>
          </a:ln>
        </p:spPr>
      </p:cxnSp>
      <p:pic>
        <p:nvPicPr>
          <p:cNvPr id="276" name="Google Shape;276;p44"/>
          <p:cNvPicPr preferRelativeResize="0"/>
          <p:nvPr/>
        </p:nvPicPr>
        <p:blipFill rotWithShape="1">
          <a:blip r:embed="rId6">
            <a:alphaModFix/>
          </a:blip>
          <a:srcRect t="13449" b="20101"/>
          <a:stretch/>
        </p:blipFill>
        <p:spPr>
          <a:xfrm>
            <a:off x="373675" y="1071575"/>
            <a:ext cx="4902125" cy="317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5"/>
          <p:cNvPicPr preferRelativeResize="0"/>
          <p:nvPr/>
        </p:nvPicPr>
        <p:blipFill>
          <a:blip r:embed="rId3">
            <a:alphaModFix/>
          </a:blip>
          <a:stretch>
            <a:fillRect/>
          </a:stretch>
        </p:blipFill>
        <p:spPr>
          <a:xfrm>
            <a:off x="82075" y="225800"/>
            <a:ext cx="8839200" cy="1085119"/>
          </a:xfrm>
          <a:prstGeom prst="rect">
            <a:avLst/>
          </a:prstGeom>
          <a:noFill/>
          <a:ln>
            <a:noFill/>
          </a:ln>
        </p:spPr>
      </p:pic>
      <p:pic>
        <p:nvPicPr>
          <p:cNvPr id="282" name="Google Shape;282;p45"/>
          <p:cNvPicPr preferRelativeResize="0"/>
          <p:nvPr/>
        </p:nvPicPr>
        <p:blipFill>
          <a:blip r:embed="rId4">
            <a:alphaModFix/>
          </a:blip>
          <a:stretch>
            <a:fillRect/>
          </a:stretch>
        </p:blipFill>
        <p:spPr>
          <a:xfrm>
            <a:off x="106325" y="1433200"/>
            <a:ext cx="8790678" cy="1665475"/>
          </a:xfrm>
          <a:prstGeom prst="rect">
            <a:avLst/>
          </a:prstGeom>
          <a:noFill/>
          <a:ln>
            <a:noFill/>
          </a:ln>
        </p:spPr>
      </p:pic>
      <p:pic>
        <p:nvPicPr>
          <p:cNvPr id="283" name="Google Shape;283;p45"/>
          <p:cNvPicPr preferRelativeResize="0"/>
          <p:nvPr/>
        </p:nvPicPr>
        <p:blipFill>
          <a:blip r:embed="rId5">
            <a:alphaModFix/>
          </a:blip>
          <a:stretch>
            <a:fillRect/>
          </a:stretch>
        </p:blipFill>
        <p:spPr>
          <a:xfrm>
            <a:off x="82075" y="3220950"/>
            <a:ext cx="9144004" cy="1701400"/>
          </a:xfrm>
          <a:prstGeom prst="rect">
            <a:avLst/>
          </a:prstGeom>
          <a:noFill/>
          <a:ln>
            <a:noFill/>
          </a:ln>
        </p:spPr>
      </p:pic>
      <p:sp>
        <p:nvSpPr>
          <p:cNvPr id="284" name="Google Shape;284;p45"/>
          <p:cNvSpPr/>
          <p:nvPr/>
        </p:nvSpPr>
        <p:spPr>
          <a:xfrm>
            <a:off x="6571650" y="2456250"/>
            <a:ext cx="646500" cy="764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6"/>
          <p:cNvPicPr preferRelativeResize="0"/>
          <p:nvPr/>
        </p:nvPicPr>
        <p:blipFill>
          <a:blip r:embed="rId3">
            <a:alphaModFix/>
          </a:blip>
          <a:stretch>
            <a:fillRect/>
          </a:stretch>
        </p:blipFill>
        <p:spPr>
          <a:xfrm>
            <a:off x="0" y="801791"/>
            <a:ext cx="9144000" cy="4436568"/>
          </a:xfrm>
          <a:prstGeom prst="rect">
            <a:avLst/>
          </a:prstGeom>
          <a:noFill/>
          <a:ln>
            <a:noFill/>
          </a:ln>
        </p:spPr>
      </p:pic>
      <p:sp>
        <p:nvSpPr>
          <p:cNvPr id="290" name="Google Shape;290;p46"/>
          <p:cNvSpPr txBox="1">
            <a:spLocks noGrp="1"/>
          </p:cNvSpPr>
          <p:nvPr>
            <p:ph type="title"/>
          </p:nvPr>
        </p:nvSpPr>
        <p:spPr>
          <a:xfrm>
            <a:off x="311700" y="290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1C4587"/>
                </a:solidFill>
                <a:latin typeface="Georgia"/>
                <a:ea typeface="Georgia"/>
                <a:cs typeface="Georgia"/>
                <a:sym typeface="Georgia"/>
              </a:rPr>
              <a:t>Diamond Price Distribution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311700" y="228400"/>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rgbClr val="1C4587"/>
                </a:solidFill>
                <a:latin typeface="Georgia"/>
                <a:ea typeface="Georgia"/>
                <a:cs typeface="Georgia"/>
                <a:sym typeface="Georgia"/>
              </a:rPr>
              <a:t>Our Models - Linear Regression</a:t>
            </a:r>
            <a:endParaRPr i="1">
              <a:solidFill>
                <a:srgbClr val="1C4587"/>
              </a:solidFill>
              <a:latin typeface="Georgia"/>
              <a:ea typeface="Georgia"/>
              <a:cs typeface="Georgia"/>
              <a:sym typeface="Georgia"/>
            </a:endParaRPr>
          </a:p>
        </p:txBody>
      </p:sp>
      <p:pic>
        <p:nvPicPr>
          <p:cNvPr id="296" name="Google Shape;296;p47"/>
          <p:cNvPicPr preferRelativeResize="0"/>
          <p:nvPr/>
        </p:nvPicPr>
        <p:blipFill>
          <a:blip r:embed="rId3">
            <a:alphaModFix/>
          </a:blip>
          <a:stretch>
            <a:fillRect/>
          </a:stretch>
        </p:blipFill>
        <p:spPr>
          <a:xfrm>
            <a:off x="378425" y="935625"/>
            <a:ext cx="6788257" cy="1554025"/>
          </a:xfrm>
          <a:prstGeom prst="rect">
            <a:avLst/>
          </a:prstGeom>
          <a:noFill/>
          <a:ln>
            <a:noFill/>
          </a:ln>
        </p:spPr>
      </p:pic>
      <p:pic>
        <p:nvPicPr>
          <p:cNvPr id="297" name="Google Shape;297;p47"/>
          <p:cNvPicPr preferRelativeResize="0"/>
          <p:nvPr/>
        </p:nvPicPr>
        <p:blipFill rotWithShape="1">
          <a:blip r:embed="rId4">
            <a:alphaModFix/>
          </a:blip>
          <a:srcRect b="2572"/>
          <a:stretch/>
        </p:blipFill>
        <p:spPr>
          <a:xfrm>
            <a:off x="432000" y="2624175"/>
            <a:ext cx="3980300" cy="2208575"/>
          </a:xfrm>
          <a:prstGeom prst="rect">
            <a:avLst/>
          </a:prstGeom>
          <a:noFill/>
          <a:ln>
            <a:noFill/>
          </a:ln>
        </p:spPr>
      </p:pic>
      <p:sp>
        <p:nvSpPr>
          <p:cNvPr id="298" name="Google Shape;298;p47"/>
          <p:cNvSpPr txBox="1"/>
          <p:nvPr/>
        </p:nvSpPr>
        <p:spPr>
          <a:xfrm>
            <a:off x="4930675" y="2788425"/>
            <a:ext cx="3288300" cy="210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Use vif function in the ‘car’ package to experiment with collinearity </a:t>
            </a:r>
            <a:endParaRPr/>
          </a:p>
          <a:p>
            <a:pPr marL="457200" lvl="0" indent="-317500" algn="l" rtl="0">
              <a:spcBef>
                <a:spcPts val="0"/>
              </a:spcBef>
              <a:spcAft>
                <a:spcPts val="0"/>
              </a:spcAft>
              <a:buSzPts val="1400"/>
              <a:buChar char="●"/>
            </a:pPr>
            <a:r>
              <a:rPr lang="en"/>
              <a:t>Remove variable with variable&gt;5 </a:t>
            </a:r>
            <a:endParaRPr/>
          </a:p>
          <a:p>
            <a:pPr marL="457200" lvl="0" indent="-317500" algn="l" rtl="0">
              <a:spcBef>
                <a:spcPts val="0"/>
              </a:spcBef>
              <a:spcAft>
                <a:spcPts val="0"/>
              </a:spcAft>
              <a:buSzPts val="1400"/>
              <a:buChar char="●"/>
            </a:pPr>
            <a:r>
              <a:rPr lang="en"/>
              <a:t>Remove variable with the highest vif value first unitil there is no variable with vif value&gt; 5</a:t>
            </a: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8"/>
          <p:cNvPicPr preferRelativeResize="0"/>
          <p:nvPr/>
        </p:nvPicPr>
        <p:blipFill>
          <a:blip r:embed="rId3">
            <a:alphaModFix/>
          </a:blip>
          <a:stretch>
            <a:fillRect/>
          </a:stretch>
        </p:blipFill>
        <p:spPr>
          <a:xfrm>
            <a:off x="152400" y="152400"/>
            <a:ext cx="5266679" cy="1105150"/>
          </a:xfrm>
          <a:prstGeom prst="rect">
            <a:avLst/>
          </a:prstGeom>
          <a:noFill/>
          <a:ln>
            <a:noFill/>
          </a:ln>
        </p:spPr>
      </p:pic>
      <p:pic>
        <p:nvPicPr>
          <p:cNvPr id="304" name="Google Shape;304;p48"/>
          <p:cNvPicPr preferRelativeResize="0"/>
          <p:nvPr/>
        </p:nvPicPr>
        <p:blipFill>
          <a:blip r:embed="rId4">
            <a:alphaModFix/>
          </a:blip>
          <a:stretch>
            <a:fillRect/>
          </a:stretch>
        </p:blipFill>
        <p:spPr>
          <a:xfrm>
            <a:off x="97850" y="1349838"/>
            <a:ext cx="6285261" cy="640300"/>
          </a:xfrm>
          <a:prstGeom prst="rect">
            <a:avLst/>
          </a:prstGeom>
          <a:noFill/>
          <a:ln>
            <a:noFill/>
          </a:ln>
        </p:spPr>
      </p:pic>
      <p:pic>
        <p:nvPicPr>
          <p:cNvPr id="305" name="Google Shape;305;p48"/>
          <p:cNvPicPr preferRelativeResize="0"/>
          <p:nvPr/>
        </p:nvPicPr>
        <p:blipFill>
          <a:blip r:embed="rId5">
            <a:alphaModFix/>
          </a:blip>
          <a:stretch>
            <a:fillRect/>
          </a:stretch>
        </p:blipFill>
        <p:spPr>
          <a:xfrm>
            <a:off x="152400" y="2082425"/>
            <a:ext cx="4143951" cy="853175"/>
          </a:xfrm>
          <a:prstGeom prst="rect">
            <a:avLst/>
          </a:prstGeom>
          <a:noFill/>
          <a:ln>
            <a:noFill/>
          </a:ln>
        </p:spPr>
      </p:pic>
      <p:pic>
        <p:nvPicPr>
          <p:cNvPr id="306" name="Google Shape;306;p48"/>
          <p:cNvPicPr preferRelativeResize="0"/>
          <p:nvPr/>
        </p:nvPicPr>
        <p:blipFill>
          <a:blip r:embed="rId6">
            <a:alphaModFix/>
          </a:blip>
          <a:stretch>
            <a:fillRect/>
          </a:stretch>
        </p:blipFill>
        <p:spPr>
          <a:xfrm>
            <a:off x="152400" y="2920063"/>
            <a:ext cx="7108675" cy="640300"/>
          </a:xfrm>
          <a:prstGeom prst="rect">
            <a:avLst/>
          </a:prstGeom>
          <a:noFill/>
          <a:ln>
            <a:noFill/>
          </a:ln>
        </p:spPr>
      </p:pic>
      <p:pic>
        <p:nvPicPr>
          <p:cNvPr id="307" name="Google Shape;307;p48"/>
          <p:cNvPicPr preferRelativeResize="0"/>
          <p:nvPr/>
        </p:nvPicPr>
        <p:blipFill>
          <a:blip r:embed="rId7">
            <a:alphaModFix/>
          </a:blip>
          <a:stretch>
            <a:fillRect/>
          </a:stretch>
        </p:blipFill>
        <p:spPr>
          <a:xfrm>
            <a:off x="152400" y="3598738"/>
            <a:ext cx="4199002" cy="853175"/>
          </a:xfrm>
          <a:prstGeom prst="rect">
            <a:avLst/>
          </a:prstGeom>
          <a:noFill/>
          <a:ln>
            <a:noFill/>
          </a:ln>
        </p:spPr>
      </p:pic>
      <p:pic>
        <p:nvPicPr>
          <p:cNvPr id="308" name="Google Shape;308;p48"/>
          <p:cNvPicPr preferRelativeResize="0"/>
          <p:nvPr/>
        </p:nvPicPr>
        <p:blipFill>
          <a:blip r:embed="rId8">
            <a:alphaModFix/>
          </a:blip>
          <a:stretch>
            <a:fillRect/>
          </a:stretch>
        </p:blipFill>
        <p:spPr>
          <a:xfrm>
            <a:off x="152400" y="4490327"/>
            <a:ext cx="5266676" cy="5636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9"/>
          <p:cNvPicPr preferRelativeResize="0"/>
          <p:nvPr/>
        </p:nvPicPr>
        <p:blipFill>
          <a:blip r:embed="rId3">
            <a:alphaModFix/>
          </a:blip>
          <a:stretch>
            <a:fillRect/>
          </a:stretch>
        </p:blipFill>
        <p:spPr>
          <a:xfrm>
            <a:off x="734288" y="152400"/>
            <a:ext cx="767541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733050" y="351900"/>
            <a:ext cx="1843800" cy="625200"/>
          </a:xfrm>
          <a:prstGeom prst="rect">
            <a:avLst/>
          </a:prstGeom>
          <a:effectLst>
            <a:outerShdw dist="9525" dir="9360000" algn="bl" rotWithShape="0">
              <a:srgbClr val="000000">
                <a:alpha val="33000"/>
              </a:srgbClr>
            </a:outerShdw>
          </a:effectLst>
        </p:spPr>
        <p:txBody>
          <a:bodyPr spcFirstLastPara="1" wrap="square" lIns="68575" tIns="34275" rIns="68575" bIns="34275" anchor="ctr" anchorCtr="0">
            <a:noAutofit/>
          </a:bodyPr>
          <a:lstStyle/>
          <a:p>
            <a:pPr marL="0" lvl="0" indent="0" algn="l" rtl="0">
              <a:spcBef>
                <a:spcPts val="0"/>
              </a:spcBef>
              <a:spcAft>
                <a:spcPts val="0"/>
              </a:spcAft>
              <a:buNone/>
            </a:pPr>
            <a:r>
              <a:rPr lang="en" sz="3000" b="1">
                <a:solidFill>
                  <a:srgbClr val="FFFFFF"/>
                </a:solidFill>
                <a:latin typeface="Comfortaa"/>
                <a:ea typeface="Comfortaa"/>
                <a:cs typeface="Comfortaa"/>
                <a:sym typeface="Comfortaa"/>
              </a:rPr>
              <a:t>Agenda</a:t>
            </a:r>
            <a:endParaRPr sz="3000" b="1">
              <a:solidFill>
                <a:srgbClr val="FFFFFF"/>
              </a:solidFill>
              <a:latin typeface="Comfortaa"/>
              <a:ea typeface="Comfortaa"/>
              <a:cs typeface="Comfortaa"/>
              <a:sym typeface="Comfortaa"/>
            </a:endParaRPr>
          </a:p>
        </p:txBody>
      </p:sp>
      <p:sp>
        <p:nvSpPr>
          <p:cNvPr id="180" name="Google Shape;180;p32"/>
          <p:cNvSpPr txBox="1"/>
          <p:nvPr/>
        </p:nvSpPr>
        <p:spPr>
          <a:xfrm>
            <a:off x="733050" y="1142675"/>
            <a:ext cx="7552500" cy="3227400"/>
          </a:xfrm>
          <a:prstGeom prst="rect">
            <a:avLst/>
          </a:prstGeom>
          <a:solidFill>
            <a:srgbClr val="F3F3F3"/>
          </a:solidFill>
          <a:ln>
            <a:noFill/>
          </a:ln>
          <a:effectLst>
            <a:outerShdw blurRad="57150" dist="19050" dir="5400000" algn="bl" rotWithShape="0">
              <a:srgbClr val="000000">
                <a:alpha val="58000"/>
              </a:srgbClr>
            </a:outerShdw>
            <a:reflection stA="16000" dist="38100" dir="5400000" fadeDir="5400012" sy="-100000" algn="bl" rotWithShape="0"/>
          </a:effectLst>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b="1" i="1">
              <a:solidFill>
                <a:schemeClr val="accent1"/>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1"/>
              </a:buClr>
              <a:buSzPts val="1400"/>
              <a:buFont typeface="Century Gothic"/>
              <a:buChar char="●"/>
            </a:pPr>
            <a:r>
              <a:rPr lang="en" b="1" i="1">
                <a:solidFill>
                  <a:schemeClr val="accent1"/>
                </a:solidFill>
                <a:latin typeface="Century Gothic"/>
                <a:ea typeface="Century Gothic"/>
                <a:cs typeface="Century Gothic"/>
                <a:sym typeface="Century Gothic"/>
              </a:rPr>
              <a:t>Background </a:t>
            </a:r>
            <a:endParaRPr b="1" i="1">
              <a:solidFill>
                <a:schemeClr val="accent1"/>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1"/>
              </a:buClr>
              <a:buSzPts val="1400"/>
              <a:buFont typeface="Century Gothic"/>
              <a:buChar char="●"/>
            </a:pPr>
            <a:r>
              <a:rPr lang="en" b="1" i="1">
                <a:solidFill>
                  <a:schemeClr val="accent1"/>
                </a:solidFill>
                <a:latin typeface="Century Gothic"/>
                <a:ea typeface="Century Gothic"/>
                <a:cs typeface="Century Gothic"/>
                <a:sym typeface="Century Gothic"/>
              </a:rPr>
              <a:t>Business Plan</a:t>
            </a:r>
            <a:endParaRPr b="1" i="1">
              <a:solidFill>
                <a:schemeClr val="accent1"/>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1"/>
              </a:buClr>
              <a:buSzPts val="1400"/>
              <a:buFont typeface="Century Gothic"/>
              <a:buChar char="●"/>
            </a:pPr>
            <a:r>
              <a:rPr lang="en" b="1" i="1">
                <a:solidFill>
                  <a:schemeClr val="accent1"/>
                </a:solidFill>
                <a:latin typeface="Century Gothic"/>
                <a:ea typeface="Century Gothic"/>
                <a:cs typeface="Century Gothic"/>
                <a:sym typeface="Century Gothic"/>
              </a:rPr>
              <a:t>Data Exploration </a:t>
            </a:r>
            <a:endParaRPr b="1" i="1">
              <a:solidFill>
                <a:schemeClr val="accent1"/>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1"/>
              </a:buClr>
              <a:buSzPts val="1400"/>
              <a:buFont typeface="Century Gothic"/>
              <a:buChar char="●"/>
            </a:pPr>
            <a:r>
              <a:rPr lang="en" b="1" i="1">
                <a:solidFill>
                  <a:schemeClr val="accent1"/>
                </a:solidFill>
                <a:latin typeface="Century Gothic"/>
                <a:ea typeface="Century Gothic"/>
                <a:cs typeface="Century Gothic"/>
                <a:sym typeface="Century Gothic"/>
              </a:rPr>
              <a:t>Business Context - Pricing / Recommendation</a:t>
            </a:r>
            <a:endParaRPr b="1" i="1">
              <a:solidFill>
                <a:schemeClr val="accent1"/>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1"/>
              </a:buClr>
              <a:buSzPts val="1400"/>
              <a:buFont typeface="Century Gothic"/>
              <a:buChar char="●"/>
            </a:pPr>
            <a:r>
              <a:rPr lang="en" b="1" i="1">
                <a:solidFill>
                  <a:schemeClr val="accent1"/>
                </a:solidFill>
                <a:latin typeface="Century Gothic"/>
                <a:ea typeface="Century Gothic"/>
                <a:cs typeface="Century Gothic"/>
                <a:sym typeface="Century Gothic"/>
              </a:rPr>
              <a:t>Regression Model (Linear / Ridge / Lasso / Random Forest)</a:t>
            </a:r>
            <a:endParaRPr b="1" i="1">
              <a:solidFill>
                <a:schemeClr val="accent1"/>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1"/>
              </a:buClr>
              <a:buSzPts val="1400"/>
              <a:buFont typeface="Century Gothic"/>
              <a:buChar char="●"/>
            </a:pPr>
            <a:r>
              <a:rPr lang="en" b="1" i="1">
                <a:solidFill>
                  <a:schemeClr val="accent1"/>
                </a:solidFill>
                <a:latin typeface="Century Gothic"/>
                <a:ea typeface="Century Gothic"/>
                <a:cs typeface="Century Gothic"/>
                <a:sym typeface="Century Gothic"/>
              </a:rPr>
              <a:t>Classification Model (Support Vector Machine)</a:t>
            </a:r>
            <a:endParaRPr b="1" i="1">
              <a:solidFill>
                <a:schemeClr val="accent1"/>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1"/>
              </a:buClr>
              <a:buSzPts val="1400"/>
              <a:buFont typeface="Century Gothic"/>
              <a:buChar char="●"/>
            </a:pPr>
            <a:r>
              <a:rPr lang="en" b="1" i="1">
                <a:solidFill>
                  <a:schemeClr val="accent1"/>
                </a:solidFill>
                <a:latin typeface="Century Gothic"/>
                <a:ea typeface="Century Gothic"/>
                <a:cs typeface="Century Gothic"/>
                <a:sym typeface="Century Gothic"/>
              </a:rPr>
              <a:t>Results and Findings</a:t>
            </a:r>
            <a:endParaRPr b="1" i="1">
              <a:solidFill>
                <a:schemeClr val="accent1"/>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1"/>
              </a:buClr>
              <a:buSzPts val="1400"/>
              <a:buFont typeface="Century Gothic"/>
              <a:buChar char="●"/>
            </a:pPr>
            <a:r>
              <a:rPr lang="en" b="1" i="1">
                <a:solidFill>
                  <a:schemeClr val="accent1"/>
                </a:solidFill>
                <a:latin typeface="Century Gothic"/>
                <a:ea typeface="Century Gothic"/>
                <a:cs typeface="Century Gothic"/>
                <a:sym typeface="Century Gothic"/>
              </a:rPr>
              <a:t>Future Prospect</a:t>
            </a:r>
            <a:endParaRPr b="1" i="1">
              <a:solidFill>
                <a:schemeClr val="accent1"/>
              </a:solidFill>
              <a:latin typeface="Century Gothic"/>
              <a:ea typeface="Century Gothic"/>
              <a:cs typeface="Century Gothic"/>
              <a:sym typeface="Century Gothic"/>
            </a:endParaRPr>
          </a:p>
        </p:txBody>
      </p:sp>
      <p:sp>
        <p:nvSpPr>
          <p:cNvPr id="181" name="Google Shape;181;p32"/>
          <p:cNvSpPr/>
          <p:nvPr/>
        </p:nvSpPr>
        <p:spPr>
          <a:xfrm>
            <a:off x="330525" y="4007375"/>
            <a:ext cx="795300" cy="784800"/>
          </a:xfrm>
          <a:prstGeom prst="pie">
            <a:avLst>
              <a:gd name="adj1" fmla="val 0"/>
              <a:gd name="adj2" fmla="val 16200000"/>
            </a:avLst>
          </a:prstGeom>
          <a:solidFill>
            <a:srgbClr val="CFE2F3">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p:nvPr/>
        </p:nvSpPr>
        <p:spPr>
          <a:xfrm>
            <a:off x="5180525" y="1126850"/>
            <a:ext cx="3842100" cy="3068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Here are too many high leverage points. It may because there are some price that is extremely high and our linear model largely underestimated their price</a:t>
            </a:r>
            <a:endParaRPr/>
          </a:p>
          <a:p>
            <a:pPr marL="457200" lvl="0" indent="-317500" algn="l" rtl="0">
              <a:spcBef>
                <a:spcPts val="0"/>
              </a:spcBef>
              <a:spcAft>
                <a:spcPts val="0"/>
              </a:spcAft>
              <a:buSzPts val="1400"/>
              <a:buChar char="●"/>
            </a:pPr>
            <a:r>
              <a:rPr lang="en"/>
              <a:t>Also the standard residual value  versus the fitted value has a pattern. It suggest that our model did not capture all the variables. Variables are missing in the data set we have.</a:t>
            </a:r>
            <a:endParaRPr/>
          </a:p>
          <a:p>
            <a:pPr marL="457200" lvl="0" indent="-317500" algn="l" rtl="0">
              <a:spcBef>
                <a:spcPts val="0"/>
              </a:spcBef>
              <a:spcAft>
                <a:spcPts val="0"/>
              </a:spcAft>
              <a:buSzPts val="1400"/>
              <a:buChar char="●"/>
            </a:pPr>
            <a:r>
              <a:rPr lang="en"/>
              <a:t>We may need to gather other attributes that are related to predicting the diamond price</a:t>
            </a:r>
            <a:endParaRPr/>
          </a:p>
          <a:p>
            <a:pPr marL="0" lvl="0" indent="0" algn="l" rtl="0">
              <a:spcBef>
                <a:spcPts val="0"/>
              </a:spcBef>
              <a:spcAft>
                <a:spcPts val="0"/>
              </a:spcAft>
              <a:buNone/>
            </a:pPr>
            <a:endParaRPr/>
          </a:p>
        </p:txBody>
      </p:sp>
      <p:pic>
        <p:nvPicPr>
          <p:cNvPr id="319" name="Google Shape;319;p50"/>
          <p:cNvPicPr preferRelativeResize="0"/>
          <p:nvPr/>
        </p:nvPicPr>
        <p:blipFill>
          <a:blip r:embed="rId3">
            <a:alphaModFix/>
          </a:blip>
          <a:stretch>
            <a:fillRect/>
          </a:stretch>
        </p:blipFill>
        <p:spPr>
          <a:xfrm>
            <a:off x="546050" y="988875"/>
            <a:ext cx="4634475" cy="3705416"/>
          </a:xfrm>
          <a:prstGeom prst="rect">
            <a:avLst/>
          </a:prstGeom>
          <a:noFill/>
          <a:ln>
            <a:noFill/>
          </a:ln>
        </p:spPr>
      </p:pic>
      <p:pic>
        <p:nvPicPr>
          <p:cNvPr id="320" name="Google Shape;320;p50"/>
          <p:cNvPicPr preferRelativeResize="0"/>
          <p:nvPr/>
        </p:nvPicPr>
        <p:blipFill>
          <a:blip r:embed="rId4">
            <a:alphaModFix/>
          </a:blip>
          <a:stretch>
            <a:fillRect/>
          </a:stretch>
        </p:blipFill>
        <p:spPr>
          <a:xfrm>
            <a:off x="546050" y="377900"/>
            <a:ext cx="2424925" cy="370475"/>
          </a:xfrm>
          <a:prstGeom prst="rect">
            <a:avLst/>
          </a:prstGeom>
          <a:noFill/>
          <a:ln>
            <a:noFill/>
          </a:ln>
        </p:spPr>
      </p:pic>
      <p:graphicFrame>
        <p:nvGraphicFramePr>
          <p:cNvPr id="321" name="Google Shape;321;p50"/>
          <p:cNvGraphicFramePr/>
          <p:nvPr/>
        </p:nvGraphicFramePr>
        <p:xfrm>
          <a:off x="5577013" y="3909500"/>
          <a:ext cx="3000000" cy="3000000"/>
        </p:xfrm>
        <a:graphic>
          <a:graphicData uri="http://schemas.openxmlformats.org/drawingml/2006/table">
            <a:tbl>
              <a:tblPr>
                <a:noFill/>
                <a:tableStyleId>{BDA98607-32B7-4A40-90B6-D58EBE30F6AF}</a:tableStyleId>
              </a:tblPr>
              <a:tblGrid>
                <a:gridCol w="1632950">
                  <a:extLst>
                    <a:ext uri="{9D8B030D-6E8A-4147-A177-3AD203B41FA5}">
                      <a16:colId xmlns:a16="http://schemas.microsoft.com/office/drawing/2014/main" val="20000"/>
                    </a:ext>
                  </a:extLst>
                </a:gridCol>
                <a:gridCol w="16037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t>Train MSE</a:t>
                      </a:r>
                      <a:endParaRPr b="1"/>
                    </a:p>
                  </a:txBody>
                  <a:tcPr marL="91425" marR="91425" marT="91425" marB="91425"/>
                </a:tc>
                <a:tc>
                  <a:txBody>
                    <a:bodyPr/>
                    <a:lstStyle/>
                    <a:p>
                      <a:pPr marL="0" lvl="0" indent="0" algn="ctr" rtl="0">
                        <a:spcBef>
                          <a:spcPts val="0"/>
                        </a:spcBef>
                        <a:spcAft>
                          <a:spcPts val="0"/>
                        </a:spcAft>
                        <a:buNone/>
                      </a:pPr>
                      <a:r>
                        <a:rPr lang="en" b="1"/>
                        <a:t>Test MSE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1344496</a:t>
                      </a:r>
                      <a:endParaRPr/>
                    </a:p>
                  </a:txBody>
                  <a:tcPr marL="91425" marR="91425" marT="91425" marB="91425"/>
                </a:tc>
                <a:tc>
                  <a:txBody>
                    <a:bodyPr/>
                    <a:lstStyle/>
                    <a:p>
                      <a:pPr marL="0" lvl="0" indent="0" algn="ctr" rtl="0">
                        <a:spcBef>
                          <a:spcPts val="0"/>
                        </a:spcBef>
                        <a:spcAft>
                          <a:spcPts val="0"/>
                        </a:spcAft>
                        <a:buNone/>
                      </a:pPr>
                      <a:r>
                        <a:rPr lang="en"/>
                        <a:t>1296426</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1"/>
          <p:cNvSpPr txBox="1">
            <a:spLocks noGrp="1"/>
          </p:cNvSpPr>
          <p:nvPr>
            <p:ph type="title"/>
          </p:nvPr>
        </p:nvSpPr>
        <p:spPr>
          <a:xfrm>
            <a:off x="311700" y="31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1C4587"/>
                </a:solidFill>
                <a:latin typeface="Georgia"/>
                <a:ea typeface="Georgia"/>
                <a:cs typeface="Georgia"/>
                <a:sym typeface="Georgia"/>
              </a:rPr>
              <a:t>Our Models - KNN Regression</a:t>
            </a:r>
            <a:endParaRPr/>
          </a:p>
        </p:txBody>
      </p:sp>
      <p:pic>
        <p:nvPicPr>
          <p:cNvPr id="327" name="Google Shape;327;p51"/>
          <p:cNvPicPr preferRelativeResize="0"/>
          <p:nvPr/>
        </p:nvPicPr>
        <p:blipFill>
          <a:blip r:embed="rId3">
            <a:alphaModFix/>
          </a:blip>
          <a:stretch>
            <a:fillRect/>
          </a:stretch>
        </p:blipFill>
        <p:spPr>
          <a:xfrm>
            <a:off x="429550" y="980725"/>
            <a:ext cx="4942301" cy="2564625"/>
          </a:xfrm>
          <a:prstGeom prst="rect">
            <a:avLst/>
          </a:prstGeom>
          <a:noFill/>
          <a:ln>
            <a:noFill/>
          </a:ln>
        </p:spPr>
      </p:pic>
      <p:pic>
        <p:nvPicPr>
          <p:cNvPr id="328" name="Google Shape;328;p51"/>
          <p:cNvPicPr preferRelativeResize="0"/>
          <p:nvPr/>
        </p:nvPicPr>
        <p:blipFill>
          <a:blip r:embed="rId4">
            <a:alphaModFix/>
          </a:blip>
          <a:stretch>
            <a:fillRect/>
          </a:stretch>
        </p:blipFill>
        <p:spPr>
          <a:xfrm>
            <a:off x="429550" y="3624125"/>
            <a:ext cx="6668723" cy="890275"/>
          </a:xfrm>
          <a:prstGeom prst="rect">
            <a:avLst/>
          </a:prstGeom>
          <a:noFill/>
          <a:ln>
            <a:noFill/>
          </a:ln>
        </p:spPr>
      </p:pic>
      <p:pic>
        <p:nvPicPr>
          <p:cNvPr id="329" name="Google Shape;329;p51"/>
          <p:cNvPicPr preferRelativeResize="0"/>
          <p:nvPr/>
        </p:nvPicPr>
        <p:blipFill>
          <a:blip r:embed="rId5">
            <a:alphaModFix/>
          </a:blip>
          <a:stretch>
            <a:fillRect/>
          </a:stretch>
        </p:blipFill>
        <p:spPr>
          <a:xfrm>
            <a:off x="429550" y="4593175"/>
            <a:ext cx="1899275" cy="417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3"/>
        <p:cNvGrpSpPr/>
        <p:nvPr/>
      </p:nvGrpSpPr>
      <p:grpSpPr>
        <a:xfrm>
          <a:off x="0" y="0"/>
          <a:ext cx="0" cy="0"/>
          <a:chOff x="0" y="0"/>
          <a:chExt cx="0" cy="0"/>
        </a:xfrm>
      </p:grpSpPr>
      <p:sp>
        <p:nvSpPr>
          <p:cNvPr id="334" name="Google Shape;334;p52"/>
          <p:cNvSpPr txBox="1">
            <a:spLocks noGrp="1"/>
          </p:cNvSpPr>
          <p:nvPr>
            <p:ph type="title"/>
          </p:nvPr>
        </p:nvSpPr>
        <p:spPr>
          <a:xfrm>
            <a:off x="266250" y="188800"/>
            <a:ext cx="7419000" cy="893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i="1">
                <a:solidFill>
                  <a:srgbClr val="1C4587"/>
                </a:solidFill>
                <a:latin typeface="Georgia"/>
                <a:ea typeface="Georgia"/>
                <a:cs typeface="Georgia"/>
                <a:sym typeface="Georgia"/>
              </a:rPr>
              <a:t>Our Models - Ridge Regression</a:t>
            </a:r>
            <a:endParaRPr b="1">
              <a:solidFill>
                <a:srgbClr val="000000"/>
              </a:solidFill>
            </a:endParaRPr>
          </a:p>
        </p:txBody>
      </p:sp>
      <p:pic>
        <p:nvPicPr>
          <p:cNvPr id="335" name="Google Shape;335;p52"/>
          <p:cNvPicPr preferRelativeResize="0"/>
          <p:nvPr/>
        </p:nvPicPr>
        <p:blipFill rotWithShape="1">
          <a:blip r:embed="rId3">
            <a:alphaModFix/>
          </a:blip>
          <a:srcRect l="4707" t="17898"/>
          <a:stretch/>
        </p:blipFill>
        <p:spPr>
          <a:xfrm>
            <a:off x="412825" y="1016600"/>
            <a:ext cx="5424450" cy="2859750"/>
          </a:xfrm>
          <a:prstGeom prst="rect">
            <a:avLst/>
          </a:prstGeom>
          <a:noFill/>
          <a:ln>
            <a:noFill/>
          </a:ln>
        </p:spPr>
      </p:pic>
      <p:pic>
        <p:nvPicPr>
          <p:cNvPr id="336" name="Google Shape;336;p52"/>
          <p:cNvPicPr preferRelativeResize="0"/>
          <p:nvPr/>
        </p:nvPicPr>
        <p:blipFill>
          <a:blip r:embed="rId4">
            <a:alphaModFix/>
          </a:blip>
          <a:stretch>
            <a:fillRect/>
          </a:stretch>
        </p:blipFill>
        <p:spPr>
          <a:xfrm>
            <a:off x="6499525" y="188800"/>
            <a:ext cx="2374274" cy="2307950"/>
          </a:xfrm>
          <a:prstGeom prst="rect">
            <a:avLst/>
          </a:prstGeom>
          <a:noFill/>
          <a:ln>
            <a:noFill/>
          </a:ln>
        </p:spPr>
      </p:pic>
      <p:pic>
        <p:nvPicPr>
          <p:cNvPr id="337" name="Google Shape;337;p52"/>
          <p:cNvPicPr preferRelativeResize="0"/>
          <p:nvPr/>
        </p:nvPicPr>
        <p:blipFill>
          <a:blip r:embed="rId5">
            <a:alphaModFix/>
          </a:blip>
          <a:stretch>
            <a:fillRect/>
          </a:stretch>
        </p:blipFill>
        <p:spPr>
          <a:xfrm>
            <a:off x="6499524" y="2571762"/>
            <a:ext cx="2431000" cy="2363574"/>
          </a:xfrm>
          <a:prstGeom prst="rect">
            <a:avLst/>
          </a:prstGeom>
          <a:noFill/>
          <a:ln>
            <a:noFill/>
          </a:ln>
        </p:spPr>
      </p:pic>
      <p:pic>
        <p:nvPicPr>
          <p:cNvPr id="338" name="Google Shape;338;p52"/>
          <p:cNvPicPr preferRelativeResize="0"/>
          <p:nvPr/>
        </p:nvPicPr>
        <p:blipFill>
          <a:blip r:embed="rId6">
            <a:alphaModFix/>
          </a:blip>
          <a:stretch>
            <a:fillRect/>
          </a:stretch>
        </p:blipFill>
        <p:spPr>
          <a:xfrm>
            <a:off x="348875" y="4507100"/>
            <a:ext cx="5806099" cy="572100"/>
          </a:xfrm>
          <a:prstGeom prst="rect">
            <a:avLst/>
          </a:prstGeom>
          <a:noFill/>
          <a:ln>
            <a:noFill/>
          </a:ln>
        </p:spPr>
      </p:pic>
      <p:pic>
        <p:nvPicPr>
          <p:cNvPr id="339" name="Google Shape;339;p52"/>
          <p:cNvPicPr preferRelativeResize="0"/>
          <p:nvPr/>
        </p:nvPicPr>
        <p:blipFill>
          <a:blip r:embed="rId7">
            <a:alphaModFix/>
          </a:blip>
          <a:stretch>
            <a:fillRect/>
          </a:stretch>
        </p:blipFill>
        <p:spPr>
          <a:xfrm>
            <a:off x="348875" y="3876350"/>
            <a:ext cx="3940075" cy="47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3"/>
        <p:cNvGrpSpPr/>
        <p:nvPr/>
      </p:nvGrpSpPr>
      <p:grpSpPr>
        <a:xfrm>
          <a:off x="0" y="0"/>
          <a:ext cx="0" cy="0"/>
          <a:chOff x="0" y="0"/>
          <a:chExt cx="0" cy="0"/>
        </a:xfrm>
      </p:grpSpPr>
      <p:sp>
        <p:nvSpPr>
          <p:cNvPr id="344" name="Google Shape;344;p53"/>
          <p:cNvSpPr txBox="1">
            <a:spLocks noGrp="1"/>
          </p:cNvSpPr>
          <p:nvPr>
            <p:ph type="title"/>
          </p:nvPr>
        </p:nvSpPr>
        <p:spPr>
          <a:xfrm>
            <a:off x="318825" y="216900"/>
            <a:ext cx="7429500" cy="774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i="1">
                <a:solidFill>
                  <a:srgbClr val="1C4587"/>
                </a:solidFill>
                <a:latin typeface="Georgia"/>
                <a:ea typeface="Georgia"/>
                <a:cs typeface="Georgia"/>
                <a:sym typeface="Georgia"/>
              </a:rPr>
              <a:t>Our Models - Lasso Regression</a:t>
            </a:r>
            <a:endParaRPr b="1">
              <a:solidFill>
                <a:srgbClr val="000000"/>
              </a:solidFill>
            </a:endParaRPr>
          </a:p>
        </p:txBody>
      </p:sp>
      <p:pic>
        <p:nvPicPr>
          <p:cNvPr id="345" name="Google Shape;345;p53"/>
          <p:cNvPicPr preferRelativeResize="0"/>
          <p:nvPr/>
        </p:nvPicPr>
        <p:blipFill rotWithShape="1">
          <a:blip r:embed="rId3">
            <a:alphaModFix/>
          </a:blip>
          <a:srcRect l="4580" t="17518"/>
          <a:stretch/>
        </p:blipFill>
        <p:spPr>
          <a:xfrm>
            <a:off x="400350" y="972125"/>
            <a:ext cx="4668550" cy="2467050"/>
          </a:xfrm>
          <a:prstGeom prst="rect">
            <a:avLst/>
          </a:prstGeom>
          <a:noFill/>
          <a:ln>
            <a:noFill/>
          </a:ln>
        </p:spPr>
      </p:pic>
      <p:pic>
        <p:nvPicPr>
          <p:cNvPr id="346" name="Google Shape;346;p53"/>
          <p:cNvPicPr preferRelativeResize="0"/>
          <p:nvPr/>
        </p:nvPicPr>
        <p:blipFill>
          <a:blip r:embed="rId4">
            <a:alphaModFix/>
          </a:blip>
          <a:stretch>
            <a:fillRect/>
          </a:stretch>
        </p:blipFill>
        <p:spPr>
          <a:xfrm>
            <a:off x="6892575" y="385775"/>
            <a:ext cx="2216725" cy="2110975"/>
          </a:xfrm>
          <a:prstGeom prst="rect">
            <a:avLst/>
          </a:prstGeom>
          <a:noFill/>
          <a:ln>
            <a:noFill/>
          </a:ln>
        </p:spPr>
      </p:pic>
      <p:pic>
        <p:nvPicPr>
          <p:cNvPr id="347" name="Google Shape;347;p53"/>
          <p:cNvPicPr preferRelativeResize="0"/>
          <p:nvPr/>
        </p:nvPicPr>
        <p:blipFill>
          <a:blip r:embed="rId5">
            <a:alphaModFix/>
          </a:blip>
          <a:stretch>
            <a:fillRect/>
          </a:stretch>
        </p:blipFill>
        <p:spPr>
          <a:xfrm>
            <a:off x="6966519" y="2621925"/>
            <a:ext cx="2142781" cy="2110975"/>
          </a:xfrm>
          <a:prstGeom prst="rect">
            <a:avLst/>
          </a:prstGeom>
          <a:noFill/>
          <a:ln>
            <a:noFill/>
          </a:ln>
        </p:spPr>
      </p:pic>
      <p:pic>
        <p:nvPicPr>
          <p:cNvPr id="348" name="Google Shape;348;p53"/>
          <p:cNvPicPr preferRelativeResize="0"/>
          <p:nvPr/>
        </p:nvPicPr>
        <p:blipFill rotWithShape="1">
          <a:blip r:embed="rId6">
            <a:alphaModFix/>
          </a:blip>
          <a:srcRect t="12961" r="65347" b="2983"/>
          <a:stretch/>
        </p:blipFill>
        <p:spPr>
          <a:xfrm>
            <a:off x="5112713" y="972125"/>
            <a:ext cx="1736049" cy="3199250"/>
          </a:xfrm>
          <a:prstGeom prst="rect">
            <a:avLst/>
          </a:prstGeom>
          <a:noFill/>
          <a:ln>
            <a:noFill/>
          </a:ln>
        </p:spPr>
      </p:pic>
      <p:pic>
        <p:nvPicPr>
          <p:cNvPr id="349" name="Google Shape;349;p53"/>
          <p:cNvPicPr preferRelativeResize="0"/>
          <p:nvPr/>
        </p:nvPicPr>
        <p:blipFill>
          <a:blip r:embed="rId7">
            <a:alphaModFix/>
          </a:blip>
          <a:stretch>
            <a:fillRect/>
          </a:stretch>
        </p:blipFill>
        <p:spPr>
          <a:xfrm>
            <a:off x="357575" y="4447000"/>
            <a:ext cx="4884750" cy="417375"/>
          </a:xfrm>
          <a:prstGeom prst="rect">
            <a:avLst/>
          </a:prstGeom>
          <a:noFill/>
          <a:ln>
            <a:noFill/>
          </a:ln>
        </p:spPr>
      </p:pic>
      <p:pic>
        <p:nvPicPr>
          <p:cNvPr id="350" name="Google Shape;350;p53"/>
          <p:cNvPicPr preferRelativeResize="0"/>
          <p:nvPr/>
        </p:nvPicPr>
        <p:blipFill>
          <a:blip r:embed="rId8">
            <a:alphaModFix/>
          </a:blip>
          <a:stretch>
            <a:fillRect/>
          </a:stretch>
        </p:blipFill>
        <p:spPr>
          <a:xfrm>
            <a:off x="357575" y="3695800"/>
            <a:ext cx="3998112" cy="417375"/>
          </a:xfrm>
          <a:prstGeom prst="rect">
            <a:avLst/>
          </a:prstGeom>
          <a:noFill/>
          <a:ln>
            <a:noFill/>
          </a:ln>
        </p:spPr>
      </p:pic>
      <p:sp>
        <p:nvSpPr>
          <p:cNvPr id="351" name="Google Shape;351;p53"/>
          <p:cNvSpPr/>
          <p:nvPr/>
        </p:nvSpPr>
        <p:spPr>
          <a:xfrm>
            <a:off x="5082775" y="3868350"/>
            <a:ext cx="1639500" cy="1179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5"/>
        <p:cNvGrpSpPr/>
        <p:nvPr/>
      </p:nvGrpSpPr>
      <p:grpSpPr>
        <a:xfrm>
          <a:off x="0" y="0"/>
          <a:ext cx="0" cy="0"/>
          <a:chOff x="0" y="0"/>
          <a:chExt cx="0" cy="0"/>
        </a:xfrm>
      </p:grpSpPr>
      <p:sp>
        <p:nvSpPr>
          <p:cNvPr id="356" name="Google Shape;356;p54"/>
          <p:cNvSpPr txBox="1">
            <a:spLocks noGrp="1"/>
          </p:cNvSpPr>
          <p:nvPr>
            <p:ph type="title"/>
          </p:nvPr>
        </p:nvSpPr>
        <p:spPr>
          <a:xfrm>
            <a:off x="367400" y="200425"/>
            <a:ext cx="7429500" cy="697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i="1">
                <a:solidFill>
                  <a:srgbClr val="1C4587"/>
                </a:solidFill>
                <a:latin typeface="Georgia"/>
                <a:ea typeface="Georgia"/>
                <a:cs typeface="Georgia"/>
                <a:sym typeface="Georgia"/>
              </a:rPr>
              <a:t>Our Models - Random Forest Regression</a:t>
            </a:r>
            <a:endParaRPr b="1">
              <a:solidFill>
                <a:srgbClr val="000000"/>
              </a:solidFill>
            </a:endParaRPr>
          </a:p>
        </p:txBody>
      </p:sp>
      <p:pic>
        <p:nvPicPr>
          <p:cNvPr id="357" name="Google Shape;357;p54"/>
          <p:cNvPicPr preferRelativeResize="0"/>
          <p:nvPr/>
        </p:nvPicPr>
        <p:blipFill>
          <a:blip r:embed="rId3">
            <a:alphaModFix/>
          </a:blip>
          <a:stretch>
            <a:fillRect/>
          </a:stretch>
        </p:blipFill>
        <p:spPr>
          <a:xfrm>
            <a:off x="140200" y="2018300"/>
            <a:ext cx="4218774" cy="2697501"/>
          </a:xfrm>
          <a:prstGeom prst="rect">
            <a:avLst/>
          </a:prstGeom>
          <a:noFill/>
          <a:ln>
            <a:noFill/>
          </a:ln>
        </p:spPr>
      </p:pic>
      <p:pic>
        <p:nvPicPr>
          <p:cNvPr id="358" name="Google Shape;358;p54"/>
          <p:cNvPicPr preferRelativeResize="0"/>
          <p:nvPr/>
        </p:nvPicPr>
        <p:blipFill>
          <a:blip r:embed="rId4">
            <a:alphaModFix/>
          </a:blip>
          <a:stretch>
            <a:fillRect/>
          </a:stretch>
        </p:blipFill>
        <p:spPr>
          <a:xfrm>
            <a:off x="440950" y="1402225"/>
            <a:ext cx="8414495" cy="636199"/>
          </a:xfrm>
          <a:prstGeom prst="rect">
            <a:avLst/>
          </a:prstGeom>
          <a:noFill/>
          <a:ln w="28575" cap="flat" cmpd="sng">
            <a:solidFill>
              <a:srgbClr val="CFE2F3"/>
            </a:solidFill>
            <a:prstDash val="solid"/>
            <a:round/>
            <a:headEnd type="none" w="sm" len="sm"/>
            <a:tailEnd type="none" w="sm" len="sm"/>
          </a:ln>
        </p:spPr>
      </p:pic>
      <p:sp>
        <p:nvSpPr>
          <p:cNvPr id="359" name="Google Shape;359;p54"/>
          <p:cNvSpPr txBox="1"/>
          <p:nvPr/>
        </p:nvSpPr>
        <p:spPr>
          <a:xfrm>
            <a:off x="356900" y="898225"/>
            <a:ext cx="7602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entury Gothic"/>
                <a:ea typeface="Century Gothic"/>
                <a:cs typeface="Century Gothic"/>
                <a:sym typeface="Century Gothic"/>
              </a:rPr>
              <a:t>Build a Random Forest Regression Model with ntree = 300</a:t>
            </a:r>
            <a:endParaRPr b="1">
              <a:latin typeface="Century Gothic"/>
              <a:ea typeface="Century Gothic"/>
              <a:cs typeface="Century Gothic"/>
              <a:sym typeface="Century Gothic"/>
            </a:endParaRPr>
          </a:p>
        </p:txBody>
      </p:sp>
      <p:sp>
        <p:nvSpPr>
          <p:cNvPr id="360" name="Google Shape;360;p54"/>
          <p:cNvSpPr txBox="1"/>
          <p:nvPr/>
        </p:nvSpPr>
        <p:spPr>
          <a:xfrm>
            <a:off x="6448075" y="3059588"/>
            <a:ext cx="1967700" cy="5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980000"/>
                </a:solidFill>
                <a:latin typeface="Century Gothic"/>
                <a:ea typeface="Century Gothic"/>
                <a:cs typeface="Century Gothic"/>
                <a:sym typeface="Century Gothic"/>
              </a:rPr>
              <a:t>ntree = 100</a:t>
            </a:r>
            <a:endParaRPr sz="2400" b="1">
              <a:solidFill>
                <a:srgbClr val="980000"/>
              </a:solidFill>
              <a:latin typeface="Century Gothic"/>
              <a:ea typeface="Century Gothic"/>
              <a:cs typeface="Century Gothic"/>
              <a:sym typeface="Century Gothic"/>
            </a:endParaRPr>
          </a:p>
        </p:txBody>
      </p:sp>
      <p:sp>
        <p:nvSpPr>
          <p:cNvPr id="361" name="Google Shape;361;p54"/>
          <p:cNvSpPr/>
          <p:nvPr/>
        </p:nvSpPr>
        <p:spPr>
          <a:xfrm>
            <a:off x="5132800" y="2972750"/>
            <a:ext cx="1015800" cy="697800"/>
          </a:xfrm>
          <a:prstGeom prst="rightArrow">
            <a:avLst>
              <a:gd name="adj1" fmla="val 50000"/>
              <a:gd name="adj2" fmla="val 50000"/>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4"/>
          <p:cNvSpPr/>
          <p:nvPr/>
        </p:nvSpPr>
        <p:spPr>
          <a:xfrm>
            <a:off x="1612000" y="4309425"/>
            <a:ext cx="213900" cy="192600"/>
          </a:xfrm>
          <a:prstGeom prst="ellipse">
            <a:avLst/>
          </a:prstGeom>
          <a:no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55"/>
          <p:cNvSpPr txBox="1">
            <a:spLocks noGrp="1"/>
          </p:cNvSpPr>
          <p:nvPr>
            <p:ph type="title"/>
          </p:nvPr>
        </p:nvSpPr>
        <p:spPr>
          <a:xfrm>
            <a:off x="367400" y="200425"/>
            <a:ext cx="7429500" cy="697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i="1">
                <a:solidFill>
                  <a:srgbClr val="1C4587"/>
                </a:solidFill>
                <a:latin typeface="Georgia"/>
                <a:ea typeface="Georgia"/>
                <a:cs typeface="Georgia"/>
                <a:sym typeface="Georgia"/>
              </a:rPr>
              <a:t>Our Models - Random Forest Regression</a:t>
            </a:r>
            <a:endParaRPr b="1">
              <a:solidFill>
                <a:srgbClr val="000000"/>
              </a:solidFill>
            </a:endParaRPr>
          </a:p>
        </p:txBody>
      </p:sp>
      <p:pic>
        <p:nvPicPr>
          <p:cNvPr id="368" name="Google Shape;368;p55"/>
          <p:cNvPicPr preferRelativeResize="0"/>
          <p:nvPr/>
        </p:nvPicPr>
        <p:blipFill rotWithShape="1">
          <a:blip r:embed="rId3">
            <a:alphaModFix/>
          </a:blip>
          <a:srcRect b="3025"/>
          <a:stretch/>
        </p:blipFill>
        <p:spPr>
          <a:xfrm>
            <a:off x="452825" y="898225"/>
            <a:ext cx="7241776" cy="1468750"/>
          </a:xfrm>
          <a:prstGeom prst="rect">
            <a:avLst/>
          </a:prstGeom>
          <a:noFill/>
          <a:ln w="28575" cap="flat" cmpd="sng">
            <a:solidFill>
              <a:srgbClr val="CFE2F3"/>
            </a:solidFill>
            <a:prstDash val="solid"/>
            <a:round/>
            <a:headEnd type="none" w="sm" len="sm"/>
            <a:tailEnd type="none" w="sm" len="sm"/>
          </a:ln>
        </p:spPr>
      </p:pic>
      <p:pic>
        <p:nvPicPr>
          <p:cNvPr id="369" name="Google Shape;369;p55"/>
          <p:cNvPicPr preferRelativeResize="0"/>
          <p:nvPr/>
        </p:nvPicPr>
        <p:blipFill>
          <a:blip r:embed="rId4">
            <a:alphaModFix/>
          </a:blip>
          <a:stretch>
            <a:fillRect/>
          </a:stretch>
        </p:blipFill>
        <p:spPr>
          <a:xfrm>
            <a:off x="239550" y="2454875"/>
            <a:ext cx="4504663" cy="2620125"/>
          </a:xfrm>
          <a:prstGeom prst="rect">
            <a:avLst/>
          </a:prstGeom>
          <a:noFill/>
          <a:ln>
            <a:noFill/>
          </a:ln>
        </p:spPr>
      </p:pic>
      <p:sp>
        <p:nvSpPr>
          <p:cNvPr id="370" name="Google Shape;370;p55"/>
          <p:cNvSpPr txBox="1"/>
          <p:nvPr/>
        </p:nvSpPr>
        <p:spPr>
          <a:xfrm>
            <a:off x="6417125" y="3359088"/>
            <a:ext cx="1967700" cy="5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980000"/>
                </a:solidFill>
                <a:latin typeface="Century Gothic"/>
                <a:ea typeface="Century Gothic"/>
                <a:cs typeface="Century Gothic"/>
                <a:sym typeface="Century Gothic"/>
              </a:rPr>
              <a:t>mtry = 4</a:t>
            </a:r>
            <a:endParaRPr sz="2400" b="1">
              <a:solidFill>
                <a:srgbClr val="980000"/>
              </a:solidFill>
              <a:latin typeface="Century Gothic"/>
              <a:ea typeface="Century Gothic"/>
              <a:cs typeface="Century Gothic"/>
              <a:sym typeface="Century Gothic"/>
            </a:endParaRPr>
          </a:p>
        </p:txBody>
      </p:sp>
      <p:sp>
        <p:nvSpPr>
          <p:cNvPr id="371" name="Google Shape;371;p55"/>
          <p:cNvSpPr/>
          <p:nvPr/>
        </p:nvSpPr>
        <p:spPr>
          <a:xfrm>
            <a:off x="5143125" y="3313575"/>
            <a:ext cx="1015800" cy="697800"/>
          </a:xfrm>
          <a:prstGeom prst="rightArrow">
            <a:avLst>
              <a:gd name="adj1" fmla="val 50000"/>
              <a:gd name="adj2" fmla="val 50000"/>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5"/>
        <p:cNvGrpSpPr/>
        <p:nvPr/>
      </p:nvGrpSpPr>
      <p:grpSpPr>
        <a:xfrm>
          <a:off x="0" y="0"/>
          <a:ext cx="0" cy="0"/>
          <a:chOff x="0" y="0"/>
          <a:chExt cx="0" cy="0"/>
        </a:xfrm>
      </p:grpSpPr>
      <p:sp>
        <p:nvSpPr>
          <p:cNvPr id="376" name="Google Shape;376;p56"/>
          <p:cNvSpPr txBox="1">
            <a:spLocks noGrp="1"/>
          </p:cNvSpPr>
          <p:nvPr>
            <p:ph type="title"/>
          </p:nvPr>
        </p:nvSpPr>
        <p:spPr>
          <a:xfrm>
            <a:off x="367400" y="200425"/>
            <a:ext cx="7429500" cy="697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i="1">
                <a:solidFill>
                  <a:srgbClr val="1C4587"/>
                </a:solidFill>
                <a:latin typeface="Georgia"/>
                <a:ea typeface="Georgia"/>
                <a:cs typeface="Georgia"/>
                <a:sym typeface="Georgia"/>
              </a:rPr>
              <a:t>Our Models - Random Forest Regression</a:t>
            </a:r>
            <a:endParaRPr b="1">
              <a:solidFill>
                <a:srgbClr val="000000"/>
              </a:solidFill>
            </a:endParaRPr>
          </a:p>
        </p:txBody>
      </p:sp>
      <p:sp>
        <p:nvSpPr>
          <p:cNvPr id="377" name="Google Shape;377;p56"/>
          <p:cNvSpPr txBox="1"/>
          <p:nvPr/>
        </p:nvSpPr>
        <p:spPr>
          <a:xfrm>
            <a:off x="280700" y="898225"/>
            <a:ext cx="7602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entury Gothic"/>
                <a:ea typeface="Century Gothic"/>
                <a:cs typeface="Century Gothic"/>
                <a:sym typeface="Century Gothic"/>
              </a:rPr>
              <a:t>Build our final Random Forest Regression Model with mtry = 4 and ntree = 100</a:t>
            </a:r>
            <a:endParaRPr b="1">
              <a:latin typeface="Century Gothic"/>
              <a:ea typeface="Century Gothic"/>
              <a:cs typeface="Century Gothic"/>
              <a:sym typeface="Century Gothic"/>
            </a:endParaRPr>
          </a:p>
        </p:txBody>
      </p:sp>
      <p:pic>
        <p:nvPicPr>
          <p:cNvPr id="378" name="Google Shape;378;p56"/>
          <p:cNvPicPr preferRelativeResize="0"/>
          <p:nvPr/>
        </p:nvPicPr>
        <p:blipFill>
          <a:blip r:embed="rId3">
            <a:alphaModFix/>
          </a:blip>
          <a:stretch>
            <a:fillRect/>
          </a:stretch>
        </p:blipFill>
        <p:spPr>
          <a:xfrm>
            <a:off x="367400" y="1325375"/>
            <a:ext cx="7791975" cy="424875"/>
          </a:xfrm>
          <a:prstGeom prst="rect">
            <a:avLst/>
          </a:prstGeom>
          <a:noFill/>
          <a:ln w="28575" cap="flat" cmpd="sng">
            <a:solidFill>
              <a:srgbClr val="CFE2F3"/>
            </a:solidFill>
            <a:prstDash val="solid"/>
            <a:round/>
            <a:headEnd type="none" w="sm" len="sm"/>
            <a:tailEnd type="none" w="sm" len="sm"/>
          </a:ln>
        </p:spPr>
      </p:pic>
      <p:pic>
        <p:nvPicPr>
          <p:cNvPr id="379" name="Google Shape;379;p56"/>
          <p:cNvPicPr preferRelativeResize="0"/>
          <p:nvPr/>
        </p:nvPicPr>
        <p:blipFill>
          <a:blip r:embed="rId4">
            <a:alphaModFix/>
          </a:blip>
          <a:stretch>
            <a:fillRect/>
          </a:stretch>
        </p:blipFill>
        <p:spPr>
          <a:xfrm>
            <a:off x="367400" y="1847125"/>
            <a:ext cx="8014776" cy="2305125"/>
          </a:xfrm>
          <a:prstGeom prst="rect">
            <a:avLst/>
          </a:prstGeom>
          <a:noFill/>
          <a:ln>
            <a:noFill/>
          </a:ln>
        </p:spPr>
      </p:pic>
      <p:pic>
        <p:nvPicPr>
          <p:cNvPr id="380" name="Google Shape;380;p56"/>
          <p:cNvPicPr preferRelativeResize="0"/>
          <p:nvPr/>
        </p:nvPicPr>
        <p:blipFill>
          <a:blip r:embed="rId5">
            <a:alphaModFix/>
          </a:blip>
          <a:stretch>
            <a:fillRect/>
          </a:stretch>
        </p:blipFill>
        <p:spPr>
          <a:xfrm>
            <a:off x="367400" y="4393325"/>
            <a:ext cx="5505450" cy="504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4"/>
        <p:cNvGrpSpPr/>
        <p:nvPr/>
      </p:nvGrpSpPr>
      <p:grpSpPr>
        <a:xfrm>
          <a:off x="0" y="0"/>
          <a:ext cx="0" cy="0"/>
          <a:chOff x="0" y="0"/>
          <a:chExt cx="0" cy="0"/>
        </a:xfrm>
      </p:grpSpPr>
      <p:sp>
        <p:nvSpPr>
          <p:cNvPr id="385" name="Google Shape;385;p57"/>
          <p:cNvSpPr txBox="1">
            <a:spLocks noGrp="1"/>
          </p:cNvSpPr>
          <p:nvPr>
            <p:ph type="title"/>
          </p:nvPr>
        </p:nvSpPr>
        <p:spPr>
          <a:xfrm>
            <a:off x="367400" y="200425"/>
            <a:ext cx="7429500" cy="697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i="1">
                <a:solidFill>
                  <a:srgbClr val="1C4587"/>
                </a:solidFill>
                <a:latin typeface="Georgia"/>
                <a:ea typeface="Georgia"/>
                <a:cs typeface="Georgia"/>
                <a:sym typeface="Georgia"/>
              </a:rPr>
              <a:t>Our Models - Random Forest Regression</a:t>
            </a:r>
            <a:endParaRPr sz="2800" i="1">
              <a:solidFill>
                <a:srgbClr val="1C4587"/>
              </a:solidFill>
              <a:latin typeface="Georgia"/>
              <a:ea typeface="Georgia"/>
              <a:cs typeface="Georgia"/>
              <a:sym typeface="Georgia"/>
            </a:endParaRPr>
          </a:p>
        </p:txBody>
      </p:sp>
      <p:sp>
        <p:nvSpPr>
          <p:cNvPr id="386" name="Google Shape;386;p57"/>
          <p:cNvSpPr txBox="1"/>
          <p:nvPr/>
        </p:nvSpPr>
        <p:spPr>
          <a:xfrm>
            <a:off x="280700" y="898225"/>
            <a:ext cx="76029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pic>
        <p:nvPicPr>
          <p:cNvPr id="387" name="Google Shape;387;p57"/>
          <p:cNvPicPr preferRelativeResize="0"/>
          <p:nvPr/>
        </p:nvPicPr>
        <p:blipFill rotWithShape="1">
          <a:blip r:embed="rId3">
            <a:alphaModFix/>
          </a:blip>
          <a:srcRect t="15966"/>
          <a:stretch/>
        </p:blipFill>
        <p:spPr>
          <a:xfrm>
            <a:off x="134281" y="974425"/>
            <a:ext cx="8712201" cy="3817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1"/>
        <p:cNvGrpSpPr/>
        <p:nvPr/>
      </p:nvGrpSpPr>
      <p:grpSpPr>
        <a:xfrm>
          <a:off x="0" y="0"/>
          <a:ext cx="0" cy="0"/>
          <a:chOff x="0" y="0"/>
          <a:chExt cx="0" cy="0"/>
        </a:xfrm>
      </p:grpSpPr>
      <p:sp>
        <p:nvSpPr>
          <p:cNvPr id="392" name="Google Shape;392;p58"/>
          <p:cNvSpPr txBox="1">
            <a:spLocks noGrp="1"/>
          </p:cNvSpPr>
          <p:nvPr>
            <p:ph type="title"/>
          </p:nvPr>
        </p:nvSpPr>
        <p:spPr>
          <a:xfrm>
            <a:off x="401600" y="457200"/>
            <a:ext cx="7429500" cy="689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i="1">
                <a:solidFill>
                  <a:srgbClr val="1C4587"/>
                </a:solidFill>
                <a:latin typeface="Georgia"/>
                <a:ea typeface="Georgia"/>
                <a:cs typeface="Georgia"/>
                <a:sym typeface="Georgia"/>
              </a:rPr>
              <a:t>Comparison of Regression Models</a:t>
            </a:r>
            <a:endParaRPr b="1">
              <a:solidFill>
                <a:srgbClr val="000000"/>
              </a:solidFill>
            </a:endParaRPr>
          </a:p>
        </p:txBody>
      </p:sp>
      <p:sp>
        <p:nvSpPr>
          <p:cNvPr id="393" name="Google Shape;393;p58"/>
          <p:cNvSpPr txBox="1"/>
          <p:nvPr/>
        </p:nvSpPr>
        <p:spPr>
          <a:xfrm>
            <a:off x="460750" y="1210875"/>
            <a:ext cx="45327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entury Gothic"/>
                <a:ea typeface="Century Gothic"/>
                <a:cs typeface="Century Gothic"/>
                <a:sym typeface="Century Gothic"/>
              </a:rPr>
              <a:t>Test MSE of our regression models</a:t>
            </a:r>
            <a:endParaRPr sz="1800" b="1">
              <a:latin typeface="Century Gothic"/>
              <a:ea typeface="Century Gothic"/>
              <a:cs typeface="Century Gothic"/>
              <a:sym typeface="Century Gothic"/>
            </a:endParaRPr>
          </a:p>
        </p:txBody>
      </p:sp>
      <p:sp>
        <p:nvSpPr>
          <p:cNvPr id="394" name="Google Shape;394;p58"/>
          <p:cNvSpPr txBox="1"/>
          <p:nvPr/>
        </p:nvSpPr>
        <p:spPr>
          <a:xfrm>
            <a:off x="460750" y="3654025"/>
            <a:ext cx="74796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entury Gothic"/>
                <a:ea typeface="Century Gothic"/>
                <a:cs typeface="Century Gothic"/>
                <a:sym typeface="Century Gothic"/>
              </a:rPr>
              <a:t>Choose </a:t>
            </a:r>
            <a:r>
              <a:rPr lang="en" sz="1800" u="sng">
                <a:latin typeface="Century Gothic"/>
                <a:ea typeface="Century Gothic"/>
                <a:cs typeface="Century Gothic"/>
                <a:sym typeface="Century Gothic"/>
              </a:rPr>
              <a:t>Random Forest Model</a:t>
            </a:r>
            <a:r>
              <a:rPr lang="en" sz="1800">
                <a:latin typeface="Century Gothic"/>
                <a:ea typeface="Century Gothic"/>
                <a:cs typeface="Century Gothic"/>
                <a:sym typeface="Century Gothic"/>
              </a:rPr>
              <a:t> as our pricing model</a:t>
            </a:r>
            <a:endParaRPr sz="1800">
              <a:latin typeface="Century Gothic"/>
              <a:ea typeface="Century Gothic"/>
              <a:cs typeface="Century Gothic"/>
              <a:sym typeface="Century Gothic"/>
            </a:endParaRPr>
          </a:p>
        </p:txBody>
      </p:sp>
      <p:pic>
        <p:nvPicPr>
          <p:cNvPr id="395" name="Google Shape;395;p58"/>
          <p:cNvPicPr preferRelativeResize="0"/>
          <p:nvPr/>
        </p:nvPicPr>
        <p:blipFill rotWithShape="1">
          <a:blip r:embed="rId3">
            <a:alphaModFix/>
          </a:blip>
          <a:srcRect t="2827"/>
          <a:stretch/>
        </p:blipFill>
        <p:spPr>
          <a:xfrm>
            <a:off x="460750" y="1757213"/>
            <a:ext cx="3276600" cy="1629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1C4587"/>
                </a:solidFill>
                <a:latin typeface="Georgia"/>
                <a:ea typeface="Georgia"/>
                <a:cs typeface="Georgia"/>
                <a:sym typeface="Georgia"/>
              </a:rPr>
              <a:t>Support Vector Classification</a:t>
            </a:r>
            <a:endParaRPr sz="2400" b="1">
              <a:solidFill>
                <a:srgbClr val="000000"/>
              </a:solidFill>
              <a:latin typeface="Century Gothic"/>
              <a:ea typeface="Century Gothic"/>
              <a:cs typeface="Century Gothic"/>
              <a:sym typeface="Century Gothic"/>
            </a:endParaRPr>
          </a:p>
        </p:txBody>
      </p:sp>
      <p:sp>
        <p:nvSpPr>
          <p:cNvPr id="401" name="Google Shape;401;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Gothic"/>
                <a:ea typeface="Century Gothic"/>
                <a:cs typeface="Century Gothic"/>
                <a:sym typeface="Century Gothic"/>
              </a:rPr>
              <a:t>Develop new line of diamond jewelry using only the finest</a:t>
            </a:r>
            <a:endParaRPr>
              <a:latin typeface="Century Gothic"/>
              <a:ea typeface="Century Gothic"/>
              <a:cs typeface="Century Gothic"/>
              <a:sym typeface="Century Gothic"/>
            </a:endParaRPr>
          </a:p>
          <a:p>
            <a:pPr marL="0" lvl="0" indent="0" algn="l" rtl="0">
              <a:spcBef>
                <a:spcPts val="1600"/>
              </a:spcBef>
              <a:spcAft>
                <a:spcPts val="0"/>
              </a:spcAft>
              <a:buNone/>
            </a:pPr>
            <a:r>
              <a:rPr lang="en">
                <a:latin typeface="Century Gothic"/>
                <a:ea typeface="Century Gothic"/>
                <a:cs typeface="Century Gothic"/>
                <a:sym typeface="Century Gothic"/>
              </a:rPr>
              <a:t>Classify diamonds in the top ten percent of price</a:t>
            </a:r>
            <a:endParaRPr>
              <a:latin typeface="Century Gothic"/>
              <a:ea typeface="Century Gothic"/>
              <a:cs typeface="Century Gothic"/>
              <a:sym typeface="Century Gothic"/>
            </a:endParaRPr>
          </a:p>
          <a:p>
            <a:pPr marL="0" lvl="0" indent="0" algn="l" rtl="0">
              <a:spcBef>
                <a:spcPts val="1600"/>
              </a:spcBef>
              <a:spcAft>
                <a:spcPts val="1600"/>
              </a:spcAft>
              <a:buNone/>
            </a:pPr>
            <a:endParaRPr/>
          </a:p>
        </p:txBody>
      </p:sp>
      <p:pic>
        <p:nvPicPr>
          <p:cNvPr id="402" name="Google Shape;402;p59"/>
          <p:cNvPicPr preferRelativeResize="0"/>
          <p:nvPr/>
        </p:nvPicPr>
        <p:blipFill>
          <a:blip r:embed="rId3">
            <a:alphaModFix/>
          </a:blip>
          <a:stretch>
            <a:fillRect/>
          </a:stretch>
        </p:blipFill>
        <p:spPr>
          <a:xfrm>
            <a:off x="2346625" y="2571750"/>
            <a:ext cx="4000600" cy="853450"/>
          </a:xfrm>
          <a:prstGeom prst="rect">
            <a:avLst/>
          </a:prstGeom>
          <a:noFill/>
          <a:ln>
            <a:noFill/>
          </a:ln>
        </p:spPr>
      </p:pic>
      <p:pic>
        <p:nvPicPr>
          <p:cNvPr id="403" name="Google Shape;403;p59"/>
          <p:cNvPicPr preferRelativeResize="0"/>
          <p:nvPr/>
        </p:nvPicPr>
        <p:blipFill>
          <a:blip r:embed="rId4">
            <a:alphaModFix/>
          </a:blip>
          <a:stretch>
            <a:fillRect/>
          </a:stretch>
        </p:blipFill>
        <p:spPr>
          <a:xfrm>
            <a:off x="353625" y="3667325"/>
            <a:ext cx="7986604" cy="85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711185" y="467550"/>
            <a:ext cx="7429500" cy="1428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a:solidFill>
                  <a:srgbClr val="000000"/>
                </a:solidFill>
                <a:latin typeface="Lobster"/>
                <a:ea typeface="Lobster"/>
                <a:cs typeface="Lobster"/>
                <a:sym typeface="Lobster"/>
              </a:rPr>
              <a:t>Question</a:t>
            </a:r>
            <a:r>
              <a:rPr lang="en" sz="4800">
                <a:solidFill>
                  <a:srgbClr val="000000"/>
                </a:solidFill>
                <a:latin typeface="Lobster"/>
                <a:ea typeface="Lobster"/>
                <a:cs typeface="Lobster"/>
                <a:sym typeface="Lobster"/>
              </a:rPr>
              <a:t>???</a:t>
            </a:r>
            <a:endParaRPr sz="4800">
              <a:solidFill>
                <a:srgbClr val="000000"/>
              </a:solidFill>
              <a:latin typeface="Lobster"/>
              <a:ea typeface="Lobster"/>
              <a:cs typeface="Lobster"/>
              <a:sym typeface="Lobster"/>
            </a:endParaRPr>
          </a:p>
        </p:txBody>
      </p:sp>
      <p:sp>
        <p:nvSpPr>
          <p:cNvPr id="187" name="Google Shape;187;p33"/>
          <p:cNvSpPr txBox="1">
            <a:spLocks noGrp="1"/>
          </p:cNvSpPr>
          <p:nvPr>
            <p:ph type="body" idx="1"/>
          </p:nvPr>
        </p:nvSpPr>
        <p:spPr>
          <a:xfrm>
            <a:off x="783630" y="2000250"/>
            <a:ext cx="3975900" cy="2343300"/>
          </a:xfrm>
          <a:prstGeom prst="rect">
            <a:avLst/>
          </a:prstGeom>
        </p:spPr>
        <p:txBody>
          <a:bodyPr spcFirstLastPara="1" wrap="square" lIns="68575" tIns="34275" rIns="68575" bIns="34275" anchor="ctr" anchorCtr="0">
            <a:noAutofit/>
          </a:bodyPr>
          <a:lstStyle/>
          <a:p>
            <a:pPr marL="0" lvl="0" indent="0" algn="ctr" rtl="0">
              <a:spcBef>
                <a:spcPts val="300"/>
              </a:spcBef>
              <a:spcAft>
                <a:spcPts val="500"/>
              </a:spcAft>
              <a:buNone/>
            </a:pPr>
            <a:r>
              <a:rPr lang="en" sz="2400">
                <a:solidFill>
                  <a:srgbClr val="000000"/>
                </a:solidFill>
              </a:rPr>
              <a:t>W</a:t>
            </a:r>
            <a:r>
              <a:rPr lang="en" sz="1800">
                <a:solidFill>
                  <a:srgbClr val="000000"/>
                </a:solidFill>
              </a:rPr>
              <a:t>hat would you say is one of the most exciting moments in your life or that you can look forward to?</a:t>
            </a:r>
            <a:endParaRPr sz="18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0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60"/>
          <p:cNvPicPr preferRelativeResize="0"/>
          <p:nvPr/>
        </p:nvPicPr>
        <p:blipFill>
          <a:blip r:embed="rId3">
            <a:alphaModFix/>
          </a:blip>
          <a:stretch>
            <a:fillRect/>
          </a:stretch>
        </p:blipFill>
        <p:spPr>
          <a:xfrm>
            <a:off x="628650" y="261938"/>
            <a:ext cx="3943350" cy="4619625"/>
          </a:xfrm>
          <a:prstGeom prst="rect">
            <a:avLst/>
          </a:prstGeom>
          <a:noFill/>
          <a:ln>
            <a:noFill/>
          </a:ln>
        </p:spPr>
      </p:pic>
      <p:cxnSp>
        <p:nvCxnSpPr>
          <p:cNvPr id="409" name="Google Shape;409;p60"/>
          <p:cNvCxnSpPr/>
          <p:nvPr/>
        </p:nvCxnSpPr>
        <p:spPr>
          <a:xfrm flipH="1">
            <a:off x="3425850" y="4343775"/>
            <a:ext cx="421500" cy="10200"/>
          </a:xfrm>
          <a:prstGeom prst="straightConnector1">
            <a:avLst/>
          </a:prstGeom>
          <a:noFill/>
          <a:ln w="28575" cap="flat" cmpd="sng">
            <a:solidFill>
              <a:srgbClr val="FF0000"/>
            </a:solidFill>
            <a:prstDash val="solid"/>
            <a:round/>
            <a:headEnd type="none" w="med" len="med"/>
            <a:tailEnd type="triangle" w="med" len="med"/>
          </a:ln>
        </p:spPr>
      </p:cxnSp>
      <p:pic>
        <p:nvPicPr>
          <p:cNvPr id="410" name="Google Shape;410;p60"/>
          <p:cNvPicPr preferRelativeResize="0"/>
          <p:nvPr/>
        </p:nvPicPr>
        <p:blipFill>
          <a:blip r:embed="rId4">
            <a:alphaModFix/>
          </a:blip>
          <a:stretch>
            <a:fillRect/>
          </a:stretch>
        </p:blipFill>
        <p:spPr>
          <a:xfrm>
            <a:off x="5106000" y="609763"/>
            <a:ext cx="2924175" cy="2676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rgbClr val="1C4587"/>
                </a:solidFill>
                <a:latin typeface="Georgia"/>
                <a:ea typeface="Georgia"/>
                <a:cs typeface="Georgia"/>
                <a:sym typeface="Georgia"/>
              </a:rPr>
              <a:t>Support Vector Classification - Results</a:t>
            </a:r>
            <a:endParaRPr/>
          </a:p>
        </p:txBody>
      </p:sp>
      <p:sp>
        <p:nvSpPr>
          <p:cNvPr id="416" name="Google Shape;416;p61"/>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entury Gothic"/>
                <a:ea typeface="Century Gothic"/>
                <a:cs typeface="Century Gothic"/>
                <a:sym typeface="Century Gothic"/>
              </a:rPr>
              <a:t>Model at cost = 80</a:t>
            </a:r>
            <a:endParaRPr b="1">
              <a:latin typeface="Century Gothic"/>
              <a:ea typeface="Century Gothic"/>
              <a:cs typeface="Century Gothic"/>
              <a:sym typeface="Century Gothic"/>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417" name="Google Shape;417;p61"/>
          <p:cNvPicPr preferRelativeResize="0"/>
          <p:nvPr/>
        </p:nvPicPr>
        <p:blipFill>
          <a:blip r:embed="rId3">
            <a:alphaModFix/>
          </a:blip>
          <a:stretch>
            <a:fillRect/>
          </a:stretch>
        </p:blipFill>
        <p:spPr>
          <a:xfrm>
            <a:off x="664500" y="1619950"/>
            <a:ext cx="2038950" cy="1046650"/>
          </a:xfrm>
          <a:prstGeom prst="rect">
            <a:avLst/>
          </a:prstGeom>
          <a:noFill/>
          <a:ln>
            <a:noFill/>
          </a:ln>
        </p:spPr>
      </p:pic>
      <p:graphicFrame>
        <p:nvGraphicFramePr>
          <p:cNvPr id="418" name="Google Shape;418;p61"/>
          <p:cNvGraphicFramePr/>
          <p:nvPr/>
        </p:nvGraphicFramePr>
        <p:xfrm>
          <a:off x="311700" y="2865700"/>
          <a:ext cx="3000000" cy="3000000"/>
        </p:xfrm>
        <a:graphic>
          <a:graphicData uri="http://schemas.openxmlformats.org/drawingml/2006/table">
            <a:tbl>
              <a:tblPr>
                <a:noFill/>
                <a:tableStyleId>{BDA98607-32B7-4A40-90B6-D58EBE30F6AF}</a:tableStyleId>
              </a:tblPr>
              <a:tblGrid>
                <a:gridCol w="1862375">
                  <a:extLst>
                    <a:ext uri="{9D8B030D-6E8A-4147-A177-3AD203B41FA5}">
                      <a16:colId xmlns:a16="http://schemas.microsoft.com/office/drawing/2014/main" val="20000"/>
                    </a:ext>
                  </a:extLst>
                </a:gridCol>
                <a:gridCol w="17042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Correct Predictions</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98.40%</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Error Rate</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1.60%</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Type I Error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0.76%</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Type II Error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9.42%</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19" name="Google Shape;419;p61"/>
          <p:cNvSpPr txBox="1">
            <a:spLocks noGrp="1"/>
          </p:cNvSpPr>
          <p:nvPr>
            <p:ph type="body" idx="1"/>
          </p:nvPr>
        </p:nvSpPr>
        <p:spPr>
          <a:xfrm>
            <a:off x="45720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entury Gothic"/>
                <a:ea typeface="Century Gothic"/>
                <a:cs typeface="Century Gothic"/>
                <a:sym typeface="Century Gothic"/>
              </a:rPr>
              <a:t>SVC Model using Full Dataset</a:t>
            </a:r>
            <a:endParaRPr b="1">
              <a:latin typeface="Century Gothic"/>
              <a:ea typeface="Century Gothic"/>
              <a:cs typeface="Century Gothic"/>
              <a:sym typeface="Century Gothic"/>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420" name="Google Shape;420;p61"/>
          <p:cNvGraphicFramePr/>
          <p:nvPr/>
        </p:nvGraphicFramePr>
        <p:xfrm>
          <a:off x="4808438" y="2865700"/>
          <a:ext cx="3000000" cy="3000000"/>
        </p:xfrm>
        <a:graphic>
          <a:graphicData uri="http://schemas.openxmlformats.org/drawingml/2006/table">
            <a:tbl>
              <a:tblPr>
                <a:noFill/>
                <a:tableStyleId>{BDA98607-32B7-4A40-90B6-D58EBE30F6AF}</a:tableStyleId>
              </a:tblPr>
              <a:tblGrid>
                <a:gridCol w="1751425">
                  <a:extLst>
                    <a:ext uri="{9D8B030D-6E8A-4147-A177-3AD203B41FA5}">
                      <a16:colId xmlns:a16="http://schemas.microsoft.com/office/drawing/2014/main" val="20000"/>
                    </a:ext>
                  </a:extLst>
                </a:gridCol>
                <a:gridCol w="2036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Correct Predictions</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98.48%</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Error Rate</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1.52%</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Type I Error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Type II Error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7.84%</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21" name="Google Shape;421;p61"/>
          <p:cNvPicPr preferRelativeResize="0"/>
          <p:nvPr/>
        </p:nvPicPr>
        <p:blipFill>
          <a:blip r:embed="rId4">
            <a:alphaModFix/>
          </a:blip>
          <a:stretch>
            <a:fillRect/>
          </a:stretch>
        </p:blipFill>
        <p:spPr>
          <a:xfrm>
            <a:off x="5211763" y="1689325"/>
            <a:ext cx="2411625" cy="977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rgbClr val="1C4587"/>
                </a:solidFill>
                <a:latin typeface="Georgia"/>
                <a:ea typeface="Georgia"/>
                <a:cs typeface="Georgia"/>
                <a:sym typeface="Georgia"/>
              </a:rPr>
              <a:t>K-Means Clustering</a:t>
            </a:r>
            <a:endParaRPr i="1">
              <a:solidFill>
                <a:srgbClr val="1C4587"/>
              </a:solidFill>
              <a:latin typeface="Georgia"/>
              <a:ea typeface="Georgia"/>
              <a:cs typeface="Georgia"/>
              <a:sym typeface="Georgia"/>
            </a:endParaRPr>
          </a:p>
        </p:txBody>
      </p:sp>
      <p:sp>
        <p:nvSpPr>
          <p:cNvPr id="427" name="Google Shape;427;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Gothic"/>
                <a:ea typeface="Century Gothic"/>
                <a:cs typeface="Century Gothic"/>
                <a:sym typeface="Century Gothic"/>
              </a:rPr>
              <a:t>Explore dataset for any distinguishable clusters</a:t>
            </a:r>
            <a:endParaRPr>
              <a:latin typeface="Century Gothic"/>
              <a:ea typeface="Century Gothic"/>
              <a:cs typeface="Century Gothic"/>
              <a:sym typeface="Century Gothic"/>
            </a:endParaRPr>
          </a:p>
          <a:p>
            <a:pPr marL="0" lvl="0" indent="0" algn="l" rtl="0">
              <a:spcBef>
                <a:spcPts val="1600"/>
              </a:spcBef>
              <a:spcAft>
                <a:spcPts val="0"/>
              </a:spcAft>
              <a:buNone/>
            </a:pPr>
            <a:r>
              <a:rPr lang="en">
                <a:latin typeface="Century Gothic"/>
                <a:ea typeface="Century Gothic"/>
                <a:cs typeface="Century Gothic"/>
                <a:sym typeface="Century Gothic"/>
              </a:rPr>
              <a:t>Issues with Clustering in R</a:t>
            </a:r>
            <a:endParaRPr>
              <a:latin typeface="Century Gothic"/>
              <a:ea typeface="Century Gothic"/>
              <a:cs typeface="Century Gothic"/>
              <a:sym typeface="Century Gothic"/>
            </a:endParaRPr>
          </a:p>
          <a:p>
            <a:pPr marL="457200" lvl="0" indent="-342900" algn="l" rtl="0">
              <a:spcBef>
                <a:spcPts val="1600"/>
              </a:spcBef>
              <a:spcAft>
                <a:spcPts val="0"/>
              </a:spcAft>
              <a:buSzPts val="1800"/>
              <a:buFont typeface="Century Gothic"/>
              <a:buChar char="-"/>
            </a:pPr>
            <a:r>
              <a:rPr lang="en">
                <a:latin typeface="Century Gothic"/>
                <a:ea typeface="Century Gothic"/>
                <a:cs typeface="Century Gothic"/>
                <a:sym typeface="Century Gothic"/>
              </a:rPr>
              <a:t>Requires large amount of RAM for large datasets</a:t>
            </a:r>
            <a:endParaRPr>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Char char="-"/>
            </a:pPr>
            <a:r>
              <a:rPr lang="en">
                <a:latin typeface="Century Gothic"/>
                <a:ea typeface="Century Gothic"/>
                <a:cs typeface="Century Gothic"/>
                <a:sym typeface="Century Gothic"/>
              </a:rPr>
              <a:t>Computationally intensive</a:t>
            </a:r>
            <a:endParaRPr>
              <a:latin typeface="Century Gothic"/>
              <a:ea typeface="Century Gothic"/>
              <a:cs typeface="Century Gothic"/>
              <a:sym typeface="Century Gothic"/>
            </a:endParaRPr>
          </a:p>
          <a:p>
            <a:pPr marL="0" lvl="0" indent="0" algn="l" rtl="0">
              <a:spcBef>
                <a:spcPts val="1600"/>
              </a:spcBef>
              <a:spcAft>
                <a:spcPts val="1600"/>
              </a:spcAft>
              <a:buNone/>
            </a:pPr>
            <a:endParaRPr>
              <a:latin typeface="Century Gothic"/>
              <a:ea typeface="Century Gothic"/>
              <a:cs typeface="Century Gothic"/>
              <a:sym typeface="Century Gothic"/>
            </a:endParaRPr>
          </a:p>
        </p:txBody>
      </p:sp>
      <p:pic>
        <p:nvPicPr>
          <p:cNvPr id="428" name="Google Shape;428;p62"/>
          <p:cNvPicPr preferRelativeResize="0"/>
          <p:nvPr/>
        </p:nvPicPr>
        <p:blipFill>
          <a:blip r:embed="rId3">
            <a:alphaModFix/>
          </a:blip>
          <a:stretch>
            <a:fillRect/>
          </a:stretch>
        </p:blipFill>
        <p:spPr>
          <a:xfrm>
            <a:off x="311700" y="3330441"/>
            <a:ext cx="7428350" cy="810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63"/>
          <p:cNvPicPr preferRelativeResize="0"/>
          <p:nvPr/>
        </p:nvPicPr>
        <p:blipFill>
          <a:blip r:embed="rId3">
            <a:alphaModFix/>
          </a:blip>
          <a:stretch>
            <a:fillRect/>
          </a:stretch>
        </p:blipFill>
        <p:spPr>
          <a:xfrm>
            <a:off x="582689" y="0"/>
            <a:ext cx="7978622"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64"/>
          <p:cNvPicPr preferRelativeResize="0"/>
          <p:nvPr/>
        </p:nvPicPr>
        <p:blipFill>
          <a:blip r:embed="rId3">
            <a:alphaModFix/>
          </a:blip>
          <a:stretch>
            <a:fillRect/>
          </a:stretch>
        </p:blipFill>
        <p:spPr>
          <a:xfrm>
            <a:off x="819088" y="152400"/>
            <a:ext cx="7505816" cy="483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2"/>
        <p:cNvGrpSpPr/>
        <p:nvPr/>
      </p:nvGrpSpPr>
      <p:grpSpPr>
        <a:xfrm>
          <a:off x="0" y="0"/>
          <a:ext cx="0" cy="0"/>
          <a:chOff x="0" y="0"/>
          <a:chExt cx="0" cy="0"/>
        </a:xfrm>
      </p:grpSpPr>
      <p:sp>
        <p:nvSpPr>
          <p:cNvPr id="443" name="Google Shape;443;p65"/>
          <p:cNvSpPr txBox="1">
            <a:spLocks noGrp="1"/>
          </p:cNvSpPr>
          <p:nvPr>
            <p:ph type="title"/>
          </p:nvPr>
        </p:nvSpPr>
        <p:spPr>
          <a:xfrm>
            <a:off x="391285" y="168000"/>
            <a:ext cx="7429500" cy="1428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i="1">
                <a:solidFill>
                  <a:srgbClr val="1C4587"/>
                </a:solidFill>
                <a:latin typeface="Georgia"/>
                <a:ea typeface="Georgia"/>
                <a:cs typeface="Georgia"/>
                <a:sym typeface="Georgia"/>
              </a:rPr>
              <a:t>Our Results and Findings</a:t>
            </a:r>
            <a:endParaRPr>
              <a:solidFill>
                <a:srgbClr val="000000"/>
              </a:solidFill>
            </a:endParaRPr>
          </a:p>
        </p:txBody>
      </p:sp>
      <p:sp>
        <p:nvSpPr>
          <p:cNvPr id="444" name="Google Shape;444;p65"/>
          <p:cNvSpPr txBox="1"/>
          <p:nvPr/>
        </p:nvSpPr>
        <p:spPr>
          <a:xfrm>
            <a:off x="391275" y="1518275"/>
            <a:ext cx="8768700" cy="290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entury Gothic"/>
              <a:buChar char="●"/>
            </a:pPr>
            <a:r>
              <a:rPr lang="en" sz="1800">
                <a:latin typeface="Century Gothic"/>
                <a:ea typeface="Century Gothic"/>
                <a:cs typeface="Century Gothic"/>
                <a:sym typeface="Century Gothic"/>
              </a:rPr>
              <a:t>Regression Findings:</a:t>
            </a:r>
            <a:endParaRPr sz="1800">
              <a:latin typeface="Century Gothic"/>
              <a:ea typeface="Century Gothic"/>
              <a:cs typeface="Century Gothic"/>
              <a:sym typeface="Century Gothic"/>
            </a:endParaRPr>
          </a:p>
          <a:p>
            <a:pPr marL="914400" lvl="1" indent="-342900" algn="l" rtl="0">
              <a:spcBef>
                <a:spcPts val="0"/>
              </a:spcBef>
              <a:spcAft>
                <a:spcPts val="0"/>
              </a:spcAft>
              <a:buSzPts val="1800"/>
              <a:buFont typeface="Century Gothic"/>
              <a:buChar char="○"/>
            </a:pPr>
            <a:r>
              <a:rPr lang="en" sz="1800">
                <a:latin typeface="Century Gothic"/>
                <a:ea typeface="Century Gothic"/>
                <a:cs typeface="Century Gothic"/>
                <a:sym typeface="Century Gothic"/>
              </a:rPr>
              <a:t>Choosing Random Forest to help price our model</a:t>
            </a: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Char char="●"/>
            </a:pPr>
            <a:r>
              <a:rPr lang="en" sz="1800">
                <a:latin typeface="Century Gothic"/>
                <a:ea typeface="Century Gothic"/>
                <a:cs typeface="Century Gothic"/>
                <a:sym typeface="Century Gothic"/>
              </a:rPr>
              <a:t>Classification Findings:</a:t>
            </a:r>
            <a:endParaRPr sz="1800">
              <a:latin typeface="Century Gothic"/>
              <a:ea typeface="Century Gothic"/>
              <a:cs typeface="Century Gothic"/>
              <a:sym typeface="Century Gothic"/>
            </a:endParaRPr>
          </a:p>
          <a:p>
            <a:pPr marL="914400" lvl="1" indent="-342900" algn="l" rtl="0">
              <a:spcBef>
                <a:spcPts val="0"/>
              </a:spcBef>
              <a:spcAft>
                <a:spcPts val="0"/>
              </a:spcAft>
              <a:buSzPts val="1800"/>
              <a:buFont typeface="Century Gothic"/>
              <a:buChar char="○"/>
            </a:pPr>
            <a:r>
              <a:rPr lang="en" sz="1800">
                <a:latin typeface="Century Gothic"/>
                <a:ea typeface="Century Gothic"/>
                <a:cs typeface="Century Gothic"/>
                <a:sym typeface="Century Gothic"/>
              </a:rPr>
              <a:t>Track high-end diamond sales to better manage inventory</a:t>
            </a:r>
            <a:endParaRPr sz="1800">
              <a:latin typeface="Century Gothic"/>
              <a:ea typeface="Century Gothic"/>
              <a:cs typeface="Century Gothic"/>
              <a:sym typeface="Century Gothic"/>
            </a:endParaRPr>
          </a:p>
          <a:p>
            <a:pPr marL="914400" lvl="1" indent="-342900" algn="l" rtl="0">
              <a:spcBef>
                <a:spcPts val="0"/>
              </a:spcBef>
              <a:spcAft>
                <a:spcPts val="0"/>
              </a:spcAft>
              <a:buSzPts val="1800"/>
              <a:buFont typeface="Century Gothic"/>
              <a:buChar char="○"/>
            </a:pPr>
            <a:r>
              <a:rPr lang="en" sz="1800">
                <a:latin typeface="Century Gothic"/>
                <a:ea typeface="Century Gothic"/>
                <a:cs typeface="Century Gothic"/>
                <a:sym typeface="Century Gothic"/>
              </a:rPr>
              <a:t>Analyze customers who purchase high-end diamonds</a:t>
            </a:r>
            <a:endParaRPr sz="1800">
              <a:latin typeface="Century Gothic"/>
              <a:ea typeface="Century Gothic"/>
              <a:cs typeface="Century Gothic"/>
              <a:sym typeface="Century Gothic"/>
            </a:endParaRPr>
          </a:p>
          <a:p>
            <a:pPr marL="1371600" lvl="2" indent="-342900" algn="l" rtl="0">
              <a:spcBef>
                <a:spcPts val="0"/>
              </a:spcBef>
              <a:spcAft>
                <a:spcPts val="0"/>
              </a:spcAft>
              <a:buSzPts val="1800"/>
              <a:buFont typeface="Century Gothic"/>
              <a:buChar char="■"/>
            </a:pPr>
            <a:r>
              <a:rPr lang="en" sz="1800">
                <a:latin typeface="Century Gothic"/>
                <a:ea typeface="Century Gothic"/>
                <a:cs typeface="Century Gothic"/>
                <a:sym typeface="Century Gothic"/>
              </a:rPr>
              <a:t>So salespersons can recognize customers more likely to spend more</a:t>
            </a:r>
            <a:endParaRPr sz="1800">
              <a:latin typeface="Century Gothic"/>
              <a:ea typeface="Century Gothic"/>
              <a:cs typeface="Century Gothic"/>
              <a:sym typeface="Century Gothic"/>
            </a:endParaRPr>
          </a:p>
          <a:p>
            <a:pPr marL="914400" lvl="1" indent="-342900" algn="l" rtl="0">
              <a:spcBef>
                <a:spcPts val="0"/>
              </a:spcBef>
              <a:spcAft>
                <a:spcPts val="0"/>
              </a:spcAft>
              <a:buSzPts val="1800"/>
              <a:buFont typeface="Century Gothic"/>
              <a:buChar char="○"/>
            </a:pPr>
            <a:r>
              <a:rPr lang="en" sz="1800">
                <a:latin typeface="Century Gothic"/>
                <a:ea typeface="Century Gothic"/>
                <a:cs typeface="Century Gothic"/>
                <a:sym typeface="Century Gothic"/>
              </a:rPr>
              <a:t>Introduce new line of high-end diamond jewelry: Brilliance by Murray</a:t>
            </a:r>
            <a:endParaRPr sz="1800">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66"/>
          <p:cNvPicPr preferRelativeResize="0"/>
          <p:nvPr/>
        </p:nvPicPr>
        <p:blipFill>
          <a:blip r:embed="rId3">
            <a:alphaModFix/>
          </a:blip>
          <a:stretch>
            <a:fillRect/>
          </a:stretch>
        </p:blipFill>
        <p:spPr>
          <a:xfrm>
            <a:off x="-7400" y="0"/>
            <a:ext cx="9144000" cy="5143502"/>
          </a:xfrm>
          <a:prstGeom prst="rect">
            <a:avLst/>
          </a:prstGeom>
          <a:noFill/>
          <a:ln>
            <a:noFill/>
          </a:ln>
        </p:spPr>
      </p:pic>
      <p:pic>
        <p:nvPicPr>
          <p:cNvPr id="450" name="Google Shape;450;p66"/>
          <p:cNvPicPr preferRelativeResize="0"/>
          <p:nvPr/>
        </p:nvPicPr>
        <p:blipFill>
          <a:blip r:embed="rId4">
            <a:alphaModFix/>
          </a:blip>
          <a:stretch>
            <a:fillRect/>
          </a:stretch>
        </p:blipFill>
        <p:spPr>
          <a:xfrm>
            <a:off x="2747450" y="1246750"/>
            <a:ext cx="3634300" cy="2650010"/>
          </a:xfrm>
          <a:prstGeom prst="rect">
            <a:avLst/>
          </a:prstGeom>
          <a:noFill/>
          <a:ln>
            <a:noFill/>
          </a:ln>
        </p:spPr>
      </p:pic>
      <p:pic>
        <p:nvPicPr>
          <p:cNvPr id="451" name="Google Shape;451;p66"/>
          <p:cNvPicPr preferRelativeResize="0"/>
          <p:nvPr/>
        </p:nvPicPr>
        <p:blipFill>
          <a:blip r:embed="rId5">
            <a:alphaModFix/>
          </a:blip>
          <a:stretch>
            <a:fillRect/>
          </a:stretch>
        </p:blipFill>
        <p:spPr>
          <a:xfrm>
            <a:off x="-3" y="0"/>
            <a:ext cx="3223700" cy="1721200"/>
          </a:xfrm>
          <a:prstGeom prst="rect">
            <a:avLst/>
          </a:prstGeom>
          <a:noFill/>
          <a:ln>
            <a:noFill/>
          </a:ln>
        </p:spPr>
      </p:pic>
      <p:pic>
        <p:nvPicPr>
          <p:cNvPr id="452" name="Google Shape;452;p66"/>
          <p:cNvPicPr preferRelativeResize="0"/>
          <p:nvPr/>
        </p:nvPicPr>
        <p:blipFill>
          <a:blip r:embed="rId6">
            <a:alphaModFix/>
          </a:blip>
          <a:stretch>
            <a:fillRect/>
          </a:stretch>
        </p:blipFill>
        <p:spPr>
          <a:xfrm>
            <a:off x="0" y="3134324"/>
            <a:ext cx="3526299" cy="2009175"/>
          </a:xfrm>
          <a:prstGeom prst="rect">
            <a:avLst/>
          </a:prstGeom>
          <a:noFill/>
          <a:ln>
            <a:noFill/>
          </a:ln>
        </p:spPr>
      </p:pic>
      <p:pic>
        <p:nvPicPr>
          <p:cNvPr id="453" name="Google Shape;453;p66"/>
          <p:cNvPicPr preferRelativeResize="0"/>
          <p:nvPr/>
        </p:nvPicPr>
        <p:blipFill>
          <a:blip r:embed="rId7">
            <a:alphaModFix/>
          </a:blip>
          <a:stretch>
            <a:fillRect/>
          </a:stretch>
        </p:blipFill>
        <p:spPr>
          <a:xfrm>
            <a:off x="3435700" y="0"/>
            <a:ext cx="5708299" cy="1626150"/>
          </a:xfrm>
          <a:prstGeom prst="rect">
            <a:avLst/>
          </a:prstGeom>
          <a:noFill/>
          <a:ln>
            <a:noFill/>
          </a:ln>
        </p:spPr>
      </p:pic>
      <p:pic>
        <p:nvPicPr>
          <p:cNvPr id="454" name="Google Shape;454;p66"/>
          <p:cNvPicPr preferRelativeResize="0"/>
          <p:nvPr/>
        </p:nvPicPr>
        <p:blipFill>
          <a:blip r:embed="rId8">
            <a:alphaModFix/>
          </a:blip>
          <a:stretch>
            <a:fillRect/>
          </a:stretch>
        </p:blipFill>
        <p:spPr>
          <a:xfrm>
            <a:off x="3892775" y="3641683"/>
            <a:ext cx="5243826" cy="14786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1000"/>
                                        <p:tgtEl>
                                          <p:spTgt spid="4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9"/>
                                        </p:tgtEl>
                                        <p:attrNameLst>
                                          <p:attrName>style.visibility</p:attrName>
                                        </p:attrNameLst>
                                      </p:cBhvr>
                                      <p:to>
                                        <p:strVal val="visible"/>
                                      </p:to>
                                    </p:set>
                                    <p:animEffect transition="in" filter="fade">
                                      <p:cBhvr>
                                        <p:cTn id="12" dur="1000"/>
                                        <p:tgtEl>
                                          <p:spTgt spid="4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2"/>
                                        </p:tgtEl>
                                        <p:attrNameLst>
                                          <p:attrName>style.visibility</p:attrName>
                                        </p:attrNameLst>
                                      </p:cBhvr>
                                      <p:to>
                                        <p:strVal val="visible"/>
                                      </p:to>
                                    </p:set>
                                    <p:animEffect transition="in" filter="fade">
                                      <p:cBhvr>
                                        <p:cTn id="17" dur="1000"/>
                                        <p:tgtEl>
                                          <p:spTgt spid="4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1"/>
                                        </p:tgtEl>
                                        <p:attrNameLst>
                                          <p:attrName>style.visibility</p:attrName>
                                        </p:attrNameLst>
                                      </p:cBhvr>
                                      <p:to>
                                        <p:strVal val="visible"/>
                                      </p:to>
                                    </p:set>
                                    <p:animEffect transition="in" filter="fade">
                                      <p:cBhvr>
                                        <p:cTn id="22" dur="1000"/>
                                        <p:tgtEl>
                                          <p:spTgt spid="4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3"/>
                                        </p:tgtEl>
                                        <p:attrNameLst>
                                          <p:attrName>style.visibility</p:attrName>
                                        </p:attrNameLst>
                                      </p:cBhvr>
                                      <p:to>
                                        <p:strVal val="visible"/>
                                      </p:to>
                                    </p:set>
                                    <p:animEffect transition="in" filter="fade">
                                      <p:cBhvr>
                                        <p:cTn id="27" dur="1000"/>
                                        <p:tgtEl>
                                          <p:spTgt spid="4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4"/>
                                        </p:tgtEl>
                                        <p:attrNameLst>
                                          <p:attrName>style.visibility</p:attrName>
                                        </p:attrNameLst>
                                      </p:cBhvr>
                                      <p:to>
                                        <p:strVal val="visible"/>
                                      </p:to>
                                    </p:set>
                                    <p:animEffect transition="in" filter="fade">
                                      <p:cBhvr>
                                        <p:cTn id="32" dur="10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537050" y="144025"/>
            <a:ext cx="5247900" cy="1428600"/>
          </a:xfrm>
          <a:prstGeom prst="rect">
            <a:avLst/>
          </a:prstGeom>
          <a:effectLst>
            <a:outerShdw blurRad="42863" dist="28575" dir="3360000" algn="bl" rotWithShape="0">
              <a:srgbClr val="CFE2F3">
                <a:alpha val="46000"/>
              </a:srgbClr>
            </a:outerShdw>
          </a:effectLst>
        </p:spPr>
        <p:txBody>
          <a:bodyPr spcFirstLastPara="1" wrap="square" lIns="68575" tIns="34275" rIns="68575" bIns="34275" anchor="ctr" anchorCtr="0">
            <a:noAutofit/>
          </a:bodyPr>
          <a:lstStyle/>
          <a:p>
            <a:pPr marL="0" lvl="0" indent="0" algn="l" rtl="0">
              <a:spcBef>
                <a:spcPts val="0"/>
              </a:spcBef>
              <a:spcAft>
                <a:spcPts val="0"/>
              </a:spcAft>
              <a:buNone/>
            </a:pPr>
            <a:r>
              <a:rPr lang="en" i="1" dirty="0">
                <a:solidFill>
                  <a:srgbClr val="1C4587"/>
                </a:solidFill>
                <a:latin typeface="Georgia"/>
                <a:ea typeface="Georgia"/>
                <a:cs typeface="Georgia"/>
                <a:sym typeface="Georgia"/>
              </a:rPr>
              <a:t>Dr. Murray’s Diamonds</a:t>
            </a:r>
            <a:endParaRPr i="1" dirty="0">
              <a:solidFill>
                <a:srgbClr val="1C4587"/>
              </a:solidFill>
              <a:latin typeface="Georgia"/>
              <a:ea typeface="Georgia"/>
              <a:cs typeface="Georgia"/>
              <a:sym typeface="Georgia"/>
            </a:endParaRPr>
          </a:p>
        </p:txBody>
      </p:sp>
      <p:pic>
        <p:nvPicPr>
          <p:cNvPr id="194" name="Google Shape;194;p34"/>
          <p:cNvPicPr preferRelativeResize="0"/>
          <p:nvPr/>
        </p:nvPicPr>
        <p:blipFill>
          <a:blip r:embed="rId4">
            <a:alphaModFix/>
          </a:blip>
          <a:stretch>
            <a:fillRect/>
          </a:stretch>
        </p:blipFill>
        <p:spPr>
          <a:xfrm>
            <a:off x="5720750" y="1515325"/>
            <a:ext cx="3228929" cy="3228899"/>
          </a:xfrm>
          <a:prstGeom prst="rect">
            <a:avLst/>
          </a:prstGeom>
          <a:noFill/>
          <a:ln w="9525" cap="flat" cmpd="sng">
            <a:solidFill>
              <a:schemeClr val="dk2"/>
            </a:solidFill>
            <a:prstDash val="dashDot"/>
            <a:round/>
            <a:headEnd type="none" w="sm" len="sm"/>
            <a:tailEnd type="none" w="sm" len="sm"/>
          </a:ln>
        </p:spPr>
      </p:pic>
      <p:grpSp>
        <p:nvGrpSpPr>
          <p:cNvPr id="196" name="Google Shape;196;p34"/>
          <p:cNvGrpSpPr/>
          <p:nvPr/>
        </p:nvGrpSpPr>
        <p:grpSpPr>
          <a:xfrm>
            <a:off x="6530042" y="510518"/>
            <a:ext cx="1485416" cy="778264"/>
            <a:chOff x="4571992" y="1031918"/>
            <a:chExt cx="1485416" cy="778264"/>
          </a:xfrm>
        </p:grpSpPr>
        <p:sp>
          <p:nvSpPr>
            <p:cNvPr id="197" name="Google Shape;197;p34"/>
            <p:cNvSpPr/>
            <p:nvPr/>
          </p:nvSpPr>
          <p:spPr>
            <a:xfrm rot="-17">
              <a:off x="4571992" y="1031922"/>
              <a:ext cx="1485416" cy="778257"/>
            </a:xfrm>
            <a:prstGeom prst="flowChartDecision">
              <a:avLst/>
            </a:prstGeom>
            <a:solidFill>
              <a:srgbClr val="07376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FEFEF"/>
                  </a:solidFill>
                  <a:highlight>
                    <a:srgbClr val="F3F3F3"/>
                  </a:highlight>
                </a:rPr>
                <a:t>DDDM</a:t>
              </a:r>
              <a:endParaRPr>
                <a:solidFill>
                  <a:srgbClr val="EFEFEF"/>
                </a:solidFill>
                <a:highlight>
                  <a:srgbClr val="F3F3F3"/>
                </a:highlight>
              </a:endParaRPr>
            </a:p>
          </p:txBody>
        </p:sp>
        <p:sp>
          <p:nvSpPr>
            <p:cNvPr id="198" name="Google Shape;198;p34"/>
            <p:cNvSpPr/>
            <p:nvPr/>
          </p:nvSpPr>
          <p:spPr>
            <a:xfrm>
              <a:off x="4711950" y="1109625"/>
              <a:ext cx="1205500" cy="622850"/>
            </a:xfrm>
            <a:prstGeom prst="flowChartDecision">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dirty="0">
                  <a:latin typeface="Lobster"/>
                  <a:ea typeface="Lobster"/>
                  <a:cs typeface="Lobster"/>
                  <a:sym typeface="Lobster"/>
                </a:rPr>
                <a:t>DMD</a:t>
              </a:r>
              <a:endParaRPr sz="1100" b="1" dirty="0">
                <a:latin typeface="Lobster"/>
                <a:ea typeface="Lobster"/>
                <a:cs typeface="Lobster"/>
                <a:sym typeface="Lobster"/>
              </a:endParaRPr>
            </a:p>
          </p:txBody>
        </p:sp>
      </p:grpSp>
      <p:sp>
        <p:nvSpPr>
          <p:cNvPr id="199" name="Google Shape;199;p34"/>
          <p:cNvSpPr/>
          <p:nvPr/>
        </p:nvSpPr>
        <p:spPr>
          <a:xfrm>
            <a:off x="61950" y="73800"/>
            <a:ext cx="939900" cy="101580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rot="-1265442">
            <a:off x="7337698" y="3179236"/>
            <a:ext cx="278453" cy="225360"/>
          </a:xfrm>
          <a:prstGeom prst="heart">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4"/>
          <p:cNvSpPr txBox="1"/>
          <p:nvPr/>
        </p:nvSpPr>
        <p:spPr>
          <a:xfrm>
            <a:off x="476775" y="1515325"/>
            <a:ext cx="5108700" cy="3228900"/>
          </a:xfrm>
          <a:prstGeom prst="rect">
            <a:avLst/>
          </a:prstGeom>
          <a:solidFill>
            <a:srgbClr val="F3F3F3"/>
          </a:solid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r>
              <a:rPr lang="en" sz="1200" b="1" i="1" dirty="0">
                <a:solidFill>
                  <a:srgbClr val="999999"/>
                </a:solidFill>
                <a:latin typeface="Century Gothic"/>
                <a:ea typeface="Century Gothic"/>
                <a:cs typeface="Century Gothic"/>
                <a:sym typeface="Century Gothic"/>
              </a:rPr>
              <a:t>2019 Business Plan</a:t>
            </a:r>
            <a:endParaRPr sz="1200" b="1" i="1" dirty="0">
              <a:solidFill>
                <a:srgbClr val="999999"/>
              </a:solidFill>
              <a:latin typeface="Century Gothic"/>
              <a:ea typeface="Century Gothic"/>
              <a:cs typeface="Century Gothic"/>
              <a:sym typeface="Century Gothic"/>
            </a:endParaRPr>
          </a:p>
          <a:p>
            <a:pPr marL="457200" lvl="0" indent="-304800" algn="l" rtl="0">
              <a:lnSpc>
                <a:spcPct val="200000"/>
              </a:lnSpc>
              <a:spcBef>
                <a:spcPts val="0"/>
              </a:spcBef>
              <a:spcAft>
                <a:spcPts val="0"/>
              </a:spcAft>
              <a:buClr>
                <a:srgbClr val="999999"/>
              </a:buClr>
              <a:buSzPts val="1200"/>
              <a:buFont typeface="Century Gothic"/>
              <a:buChar char="●"/>
            </a:pPr>
            <a:r>
              <a:rPr lang="en" sz="1200" dirty="0">
                <a:solidFill>
                  <a:srgbClr val="999999"/>
                </a:solidFill>
                <a:latin typeface="Century Gothic"/>
                <a:ea typeface="Century Gothic"/>
                <a:cs typeface="Century Gothic"/>
                <a:sym typeface="Century Gothic"/>
              </a:rPr>
              <a:t>Plan to open Summer 2019</a:t>
            </a:r>
            <a:endParaRPr sz="1200" dirty="0">
              <a:solidFill>
                <a:srgbClr val="999999"/>
              </a:solidFill>
              <a:latin typeface="Century Gothic"/>
              <a:ea typeface="Century Gothic"/>
              <a:cs typeface="Century Gothic"/>
              <a:sym typeface="Century Gothic"/>
            </a:endParaRPr>
          </a:p>
          <a:p>
            <a:pPr marL="457200" lvl="0" indent="-304800" algn="l" rtl="0">
              <a:lnSpc>
                <a:spcPct val="200000"/>
              </a:lnSpc>
              <a:spcBef>
                <a:spcPts val="0"/>
              </a:spcBef>
              <a:spcAft>
                <a:spcPts val="0"/>
              </a:spcAft>
              <a:buClr>
                <a:srgbClr val="999999"/>
              </a:buClr>
              <a:buSzPts val="1200"/>
              <a:buFont typeface="Century Gothic"/>
              <a:buChar char="●"/>
            </a:pPr>
            <a:r>
              <a:rPr lang="en" sz="1200" dirty="0">
                <a:solidFill>
                  <a:srgbClr val="999999"/>
                </a:solidFill>
                <a:latin typeface="Century Gothic"/>
                <a:ea typeface="Century Gothic"/>
                <a:cs typeface="Century Gothic"/>
                <a:sym typeface="Century Gothic"/>
              </a:rPr>
              <a:t>Use Machine Learning to set our price </a:t>
            </a:r>
            <a:endParaRPr sz="1200" dirty="0">
              <a:solidFill>
                <a:srgbClr val="999999"/>
              </a:solidFill>
              <a:latin typeface="Century Gothic"/>
              <a:ea typeface="Century Gothic"/>
              <a:cs typeface="Century Gothic"/>
              <a:sym typeface="Century Gothic"/>
            </a:endParaRPr>
          </a:p>
          <a:p>
            <a:pPr marL="914400" lvl="1" indent="-304800" algn="l" rtl="0">
              <a:lnSpc>
                <a:spcPct val="200000"/>
              </a:lnSpc>
              <a:spcBef>
                <a:spcPts val="0"/>
              </a:spcBef>
              <a:spcAft>
                <a:spcPts val="0"/>
              </a:spcAft>
              <a:buClr>
                <a:srgbClr val="999999"/>
              </a:buClr>
              <a:buSzPts val="1200"/>
              <a:buFont typeface="Century Gothic"/>
              <a:buChar char="○"/>
            </a:pPr>
            <a:r>
              <a:rPr lang="en" sz="1200" dirty="0">
                <a:solidFill>
                  <a:srgbClr val="999999"/>
                </a:solidFill>
                <a:latin typeface="Century Gothic"/>
                <a:ea typeface="Century Gothic"/>
                <a:cs typeface="Century Gothic"/>
                <a:sym typeface="Century Gothic"/>
              </a:rPr>
              <a:t>(Maximise Sales and Profits)</a:t>
            </a:r>
            <a:endParaRPr sz="1200" dirty="0">
              <a:solidFill>
                <a:srgbClr val="999999"/>
              </a:solidFill>
              <a:latin typeface="Century Gothic"/>
              <a:ea typeface="Century Gothic"/>
              <a:cs typeface="Century Gothic"/>
              <a:sym typeface="Century Gothic"/>
            </a:endParaRPr>
          </a:p>
          <a:p>
            <a:pPr marL="914400" lvl="1" indent="-304800" algn="l" rtl="0">
              <a:lnSpc>
                <a:spcPct val="200000"/>
              </a:lnSpc>
              <a:spcBef>
                <a:spcPts val="0"/>
              </a:spcBef>
              <a:spcAft>
                <a:spcPts val="0"/>
              </a:spcAft>
              <a:buClr>
                <a:srgbClr val="999999"/>
              </a:buClr>
              <a:buSzPts val="1200"/>
              <a:buFont typeface="Century Gothic"/>
              <a:buChar char="○"/>
            </a:pPr>
            <a:r>
              <a:rPr lang="en" sz="1200" dirty="0">
                <a:solidFill>
                  <a:srgbClr val="999999"/>
                </a:solidFill>
                <a:latin typeface="Century Gothic"/>
                <a:ea typeface="Century Gothic"/>
                <a:cs typeface="Century Gothic"/>
                <a:sym typeface="Century Gothic"/>
              </a:rPr>
              <a:t>Want to predict a number</a:t>
            </a:r>
            <a:endParaRPr sz="1200" dirty="0">
              <a:solidFill>
                <a:srgbClr val="999999"/>
              </a:solidFill>
              <a:latin typeface="Century Gothic"/>
              <a:ea typeface="Century Gothic"/>
              <a:cs typeface="Century Gothic"/>
              <a:sym typeface="Century Gothic"/>
            </a:endParaRPr>
          </a:p>
          <a:p>
            <a:pPr marL="1371600" lvl="2" indent="-304800" algn="l" rtl="0">
              <a:lnSpc>
                <a:spcPct val="200000"/>
              </a:lnSpc>
              <a:spcBef>
                <a:spcPts val="0"/>
              </a:spcBef>
              <a:spcAft>
                <a:spcPts val="0"/>
              </a:spcAft>
              <a:buClr>
                <a:srgbClr val="999999"/>
              </a:buClr>
              <a:buSzPts val="1200"/>
              <a:buFont typeface="Century Gothic"/>
              <a:buChar char="■"/>
            </a:pPr>
            <a:r>
              <a:rPr lang="en" sz="1200" dirty="0">
                <a:solidFill>
                  <a:srgbClr val="999999"/>
                </a:solidFill>
                <a:latin typeface="Century Gothic"/>
                <a:ea typeface="Century Gothic"/>
                <a:cs typeface="Century Gothic"/>
                <a:sym typeface="Century Gothic"/>
              </a:rPr>
              <a:t>We need to build regression models</a:t>
            </a:r>
            <a:endParaRPr sz="1200" dirty="0">
              <a:solidFill>
                <a:srgbClr val="999999"/>
              </a:solidFill>
              <a:latin typeface="Century Gothic"/>
              <a:ea typeface="Century Gothic"/>
              <a:cs typeface="Century Gothic"/>
              <a:sym typeface="Century Gothic"/>
            </a:endParaRPr>
          </a:p>
          <a:p>
            <a:pPr marL="457200" lvl="0" indent="-304800" algn="l" rtl="0">
              <a:lnSpc>
                <a:spcPct val="200000"/>
              </a:lnSpc>
              <a:spcBef>
                <a:spcPts val="0"/>
              </a:spcBef>
              <a:spcAft>
                <a:spcPts val="0"/>
              </a:spcAft>
              <a:buClr>
                <a:srgbClr val="999999"/>
              </a:buClr>
              <a:buSzPts val="1200"/>
              <a:buFont typeface="Century Gothic"/>
              <a:buChar char="●"/>
            </a:pPr>
            <a:r>
              <a:rPr lang="en" sz="1200" dirty="0">
                <a:solidFill>
                  <a:srgbClr val="999999"/>
                </a:solidFill>
                <a:latin typeface="Century Gothic"/>
                <a:ea typeface="Century Gothic"/>
                <a:cs typeface="Century Gothic"/>
                <a:sym typeface="Century Gothic"/>
              </a:rPr>
              <a:t>Personalized Recommendation</a:t>
            </a:r>
            <a:endParaRPr sz="1200" dirty="0">
              <a:solidFill>
                <a:srgbClr val="999999"/>
              </a:solidFill>
              <a:latin typeface="Century Gothic"/>
              <a:ea typeface="Century Gothic"/>
              <a:cs typeface="Century Gothic"/>
              <a:sym typeface="Century Gothic"/>
            </a:endParaRPr>
          </a:p>
          <a:p>
            <a:pPr marL="914400" lvl="1" indent="-304800" algn="l" rtl="0">
              <a:lnSpc>
                <a:spcPct val="200000"/>
              </a:lnSpc>
              <a:spcBef>
                <a:spcPts val="0"/>
              </a:spcBef>
              <a:spcAft>
                <a:spcPts val="0"/>
              </a:spcAft>
              <a:buClr>
                <a:srgbClr val="999999"/>
              </a:buClr>
              <a:buSzPts val="1200"/>
              <a:buFont typeface="Century Gothic"/>
              <a:buChar char="○"/>
            </a:pPr>
            <a:r>
              <a:rPr lang="en" sz="1200" dirty="0">
                <a:solidFill>
                  <a:srgbClr val="999999"/>
                </a:solidFill>
                <a:latin typeface="Century Gothic"/>
                <a:ea typeface="Century Gothic"/>
                <a:cs typeface="Century Gothic"/>
                <a:sym typeface="Century Gothic"/>
              </a:rPr>
              <a:t>Classify our diamonds into price groups - (SVC)</a:t>
            </a:r>
            <a:endParaRPr sz="1200" dirty="0">
              <a:solidFill>
                <a:srgbClr val="999999"/>
              </a:solidFill>
              <a:latin typeface="Century Gothic"/>
              <a:ea typeface="Century Gothic"/>
              <a:cs typeface="Century Gothic"/>
              <a:sym typeface="Century Gothic"/>
            </a:endParaRPr>
          </a:p>
          <a:p>
            <a:pPr marL="1371600" lvl="2" indent="-304800" algn="l" rtl="0">
              <a:lnSpc>
                <a:spcPct val="200000"/>
              </a:lnSpc>
              <a:spcBef>
                <a:spcPts val="0"/>
              </a:spcBef>
              <a:spcAft>
                <a:spcPts val="0"/>
              </a:spcAft>
              <a:buClr>
                <a:srgbClr val="999999"/>
              </a:buClr>
              <a:buSzPts val="1200"/>
              <a:buFont typeface="Century Gothic"/>
              <a:buChar char="■"/>
            </a:pPr>
            <a:r>
              <a:rPr lang="en" sz="1200" dirty="0">
                <a:solidFill>
                  <a:srgbClr val="999999"/>
                </a:solidFill>
                <a:latin typeface="Century Gothic"/>
                <a:ea typeface="Century Gothic"/>
                <a:cs typeface="Century Gothic"/>
                <a:sym typeface="Century Gothic"/>
              </a:rPr>
              <a:t>To recommend to customers within their budget</a:t>
            </a:r>
            <a:endParaRPr sz="1200" dirty="0">
              <a:solidFill>
                <a:srgbClr val="999999"/>
              </a:solidFill>
              <a:latin typeface="Century Gothic"/>
              <a:ea typeface="Century Gothic"/>
              <a:cs typeface="Century Gothic"/>
              <a:sym typeface="Century Gothic"/>
            </a:endParaRPr>
          </a:p>
        </p:txBody>
      </p:sp>
      <p:sp>
        <p:nvSpPr>
          <p:cNvPr id="202" name="Google Shape;202;p34"/>
          <p:cNvSpPr/>
          <p:nvPr/>
        </p:nvSpPr>
        <p:spPr>
          <a:xfrm rot="10800000">
            <a:off x="3862850" y="1305625"/>
            <a:ext cx="1022400" cy="518400"/>
          </a:xfrm>
          <a:prstGeom prst="triangle">
            <a:avLst>
              <a:gd name="adj" fmla="val 50000"/>
            </a:avLst>
          </a:prstGeom>
          <a:solidFill>
            <a:srgbClr val="CFE2F3">
              <a:alpha val="7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4"/>
          <p:cNvSpPr/>
          <p:nvPr/>
        </p:nvSpPr>
        <p:spPr>
          <a:xfrm>
            <a:off x="537050" y="4424900"/>
            <a:ext cx="1022400" cy="567600"/>
          </a:xfrm>
          <a:prstGeom prst="triangle">
            <a:avLst>
              <a:gd name="adj" fmla="val 50000"/>
            </a:avLst>
          </a:prstGeom>
          <a:solidFill>
            <a:srgbClr val="CFE2F3">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311700" y="252150"/>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rgbClr val="1C4587"/>
                </a:solidFill>
                <a:latin typeface="Georgia"/>
                <a:ea typeface="Georgia"/>
                <a:cs typeface="Georgia"/>
                <a:sym typeface="Georgia"/>
              </a:rPr>
              <a:t>The Diamonds Dataset</a:t>
            </a:r>
            <a:endParaRPr i="1">
              <a:solidFill>
                <a:srgbClr val="1C4587"/>
              </a:solidFill>
              <a:latin typeface="Georgia"/>
              <a:ea typeface="Georgia"/>
              <a:cs typeface="Georgia"/>
              <a:sym typeface="Georgia"/>
            </a:endParaRPr>
          </a:p>
          <a:p>
            <a:pPr marL="0" lvl="0" indent="0" algn="l" rtl="0">
              <a:spcBef>
                <a:spcPts val="0"/>
              </a:spcBef>
              <a:spcAft>
                <a:spcPts val="0"/>
              </a:spcAft>
              <a:buNone/>
            </a:pPr>
            <a:endParaRPr/>
          </a:p>
        </p:txBody>
      </p:sp>
      <p:sp>
        <p:nvSpPr>
          <p:cNvPr id="209" name="Google Shape;209;p35"/>
          <p:cNvSpPr txBox="1">
            <a:spLocks noGrp="1"/>
          </p:cNvSpPr>
          <p:nvPr>
            <p:ph type="body" idx="1"/>
          </p:nvPr>
        </p:nvSpPr>
        <p:spPr>
          <a:xfrm>
            <a:off x="188975" y="921288"/>
            <a:ext cx="8520600" cy="3756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sz="1400" b="1">
                <a:solidFill>
                  <a:srgbClr val="980000"/>
                </a:solidFill>
              </a:rPr>
              <a:t>53940</a:t>
            </a:r>
            <a:r>
              <a:rPr lang="en" sz="1400"/>
              <a:t> Observations of </a:t>
            </a:r>
            <a:r>
              <a:rPr lang="en" sz="1400" b="1">
                <a:solidFill>
                  <a:srgbClr val="980000"/>
                </a:solidFill>
              </a:rPr>
              <a:t>10</a:t>
            </a:r>
            <a:r>
              <a:rPr lang="en" sz="1400"/>
              <a:t> Variables</a:t>
            </a:r>
            <a:endParaRPr sz="1400"/>
          </a:p>
        </p:txBody>
      </p:sp>
      <p:sp>
        <p:nvSpPr>
          <p:cNvPr id="210" name="Google Shape;210;p35"/>
          <p:cNvSpPr txBox="1"/>
          <p:nvPr/>
        </p:nvSpPr>
        <p:spPr>
          <a:xfrm>
            <a:off x="0" y="4862850"/>
            <a:ext cx="4489800" cy="37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a:solidFill>
                  <a:schemeClr val="dk2"/>
                </a:solidFill>
              </a:rPr>
              <a:t>Available for download from Kaggle: </a:t>
            </a:r>
            <a:r>
              <a:rPr lang="en" sz="900" u="sng">
                <a:solidFill>
                  <a:srgbClr val="F28943"/>
                </a:solidFill>
                <a:hlinkClick r:id="rId4"/>
              </a:rPr>
              <a:t>https://www.kaggle.com/shivam2503/diamonds</a:t>
            </a:r>
            <a:endParaRPr sz="900">
              <a:solidFill>
                <a:schemeClr val="dk2"/>
              </a:solidFill>
            </a:endParaRPr>
          </a:p>
        </p:txBody>
      </p:sp>
      <p:grpSp>
        <p:nvGrpSpPr>
          <p:cNvPr id="211" name="Google Shape;211;p35"/>
          <p:cNvGrpSpPr/>
          <p:nvPr/>
        </p:nvGrpSpPr>
        <p:grpSpPr>
          <a:xfrm>
            <a:off x="440275" y="1296900"/>
            <a:ext cx="7355451" cy="3394300"/>
            <a:chOff x="382150" y="1393325"/>
            <a:chExt cx="7355451" cy="3394300"/>
          </a:xfrm>
        </p:grpSpPr>
        <p:pic>
          <p:nvPicPr>
            <p:cNvPr id="212" name="Google Shape;212;p35"/>
            <p:cNvPicPr preferRelativeResize="0"/>
            <p:nvPr/>
          </p:nvPicPr>
          <p:blipFill>
            <a:blip r:embed="rId5">
              <a:alphaModFix/>
            </a:blip>
            <a:stretch>
              <a:fillRect/>
            </a:stretch>
          </p:blipFill>
          <p:spPr>
            <a:xfrm>
              <a:off x="429550" y="1393325"/>
              <a:ext cx="7308051" cy="3393325"/>
            </a:xfrm>
            <a:prstGeom prst="rect">
              <a:avLst/>
            </a:prstGeom>
            <a:noFill/>
            <a:ln>
              <a:noFill/>
            </a:ln>
          </p:spPr>
        </p:pic>
        <p:sp>
          <p:nvSpPr>
            <p:cNvPr id="213" name="Google Shape;213;p35"/>
            <p:cNvSpPr/>
            <p:nvPr/>
          </p:nvSpPr>
          <p:spPr>
            <a:xfrm>
              <a:off x="382150" y="1394325"/>
              <a:ext cx="47400" cy="3393300"/>
            </a:xfrm>
            <a:prstGeom prst="rect">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1C4587"/>
                </a:solidFill>
                <a:latin typeface="Georgia"/>
                <a:ea typeface="Georgia"/>
                <a:cs typeface="Georgia"/>
                <a:sym typeface="Georgia"/>
              </a:rPr>
              <a:t>Carat</a:t>
            </a:r>
            <a:endParaRPr/>
          </a:p>
        </p:txBody>
      </p:sp>
      <p:sp>
        <p:nvSpPr>
          <p:cNvPr id="219" name="Google Shape;21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entury Gothic"/>
                <a:ea typeface="Century Gothic"/>
                <a:cs typeface="Century Gothic"/>
                <a:sym typeface="Century Gothic"/>
              </a:rPr>
              <a:t>Measure of a gemstone’s mass</a:t>
            </a:r>
            <a:endParaRPr>
              <a:latin typeface="Century Gothic"/>
              <a:ea typeface="Century Gothic"/>
              <a:cs typeface="Century Gothic"/>
              <a:sym typeface="Century Gothic"/>
            </a:endParaRPr>
          </a:p>
          <a:p>
            <a:pPr marL="0" lvl="0" indent="0" algn="l" rtl="0">
              <a:spcBef>
                <a:spcPts val="1600"/>
              </a:spcBef>
              <a:spcAft>
                <a:spcPts val="1600"/>
              </a:spcAft>
              <a:buNone/>
            </a:pPr>
            <a:r>
              <a:rPr lang="en">
                <a:latin typeface="Century Gothic"/>
                <a:ea typeface="Century Gothic"/>
                <a:cs typeface="Century Gothic"/>
                <a:sym typeface="Century Gothic"/>
              </a:rPr>
              <a:t>1 Carat = 200 mg</a:t>
            </a:r>
            <a:endParaRPr>
              <a:latin typeface="Century Gothic"/>
              <a:ea typeface="Century Gothic"/>
              <a:cs typeface="Century Gothic"/>
              <a:sym typeface="Century Gothic"/>
            </a:endParaRPr>
          </a:p>
        </p:txBody>
      </p:sp>
      <p:pic>
        <p:nvPicPr>
          <p:cNvPr id="220" name="Google Shape;220;p36"/>
          <p:cNvPicPr preferRelativeResize="0"/>
          <p:nvPr/>
        </p:nvPicPr>
        <p:blipFill>
          <a:blip r:embed="rId4">
            <a:alphaModFix/>
          </a:blip>
          <a:stretch>
            <a:fillRect/>
          </a:stretch>
        </p:blipFill>
        <p:spPr>
          <a:xfrm>
            <a:off x="2765875" y="1680098"/>
            <a:ext cx="6066425" cy="2888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1C4587"/>
                </a:solidFill>
                <a:latin typeface="Georgia"/>
                <a:ea typeface="Georgia"/>
                <a:cs typeface="Georgia"/>
                <a:sym typeface="Georgia"/>
              </a:rPr>
              <a:t>Cut</a:t>
            </a:r>
            <a:endParaRPr i="1">
              <a:solidFill>
                <a:srgbClr val="1C4587"/>
              </a:solidFill>
              <a:latin typeface="Georgia"/>
              <a:ea typeface="Georgia"/>
              <a:cs typeface="Georgia"/>
              <a:sym typeface="Georgia"/>
            </a:endParaRPr>
          </a:p>
        </p:txBody>
      </p:sp>
      <p:pic>
        <p:nvPicPr>
          <p:cNvPr id="226" name="Google Shape;226;p37"/>
          <p:cNvPicPr preferRelativeResize="0"/>
          <p:nvPr/>
        </p:nvPicPr>
        <p:blipFill rotWithShape="1">
          <a:blip r:embed="rId4">
            <a:alphaModFix/>
          </a:blip>
          <a:srcRect t="21899"/>
          <a:stretch/>
        </p:blipFill>
        <p:spPr>
          <a:xfrm>
            <a:off x="0" y="1280724"/>
            <a:ext cx="9144001" cy="274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rgbClr val="1C4587"/>
                </a:solidFill>
                <a:latin typeface="Georgia"/>
                <a:ea typeface="Georgia"/>
                <a:cs typeface="Georgia"/>
                <a:sym typeface="Georgia"/>
              </a:rPr>
              <a:t>Color</a:t>
            </a:r>
            <a:endParaRPr i="1">
              <a:solidFill>
                <a:srgbClr val="1C4587"/>
              </a:solidFill>
              <a:latin typeface="Georgia"/>
              <a:ea typeface="Georgia"/>
              <a:cs typeface="Georgia"/>
              <a:sym typeface="Georgia"/>
            </a:endParaRPr>
          </a:p>
        </p:txBody>
      </p:sp>
      <p:sp>
        <p:nvSpPr>
          <p:cNvPr id="232" name="Google Shape;232;p38"/>
          <p:cNvSpPr txBox="1">
            <a:spLocks noGrp="1"/>
          </p:cNvSpPr>
          <p:nvPr>
            <p:ph type="body" idx="1"/>
          </p:nvPr>
        </p:nvSpPr>
        <p:spPr>
          <a:xfrm>
            <a:off x="136100" y="4220800"/>
            <a:ext cx="8520600" cy="45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Dataset contains only Colorless and Near Colorless (D - J)</a:t>
            </a:r>
            <a:endParaRPr i="1"/>
          </a:p>
        </p:txBody>
      </p:sp>
      <p:pic>
        <p:nvPicPr>
          <p:cNvPr id="233" name="Google Shape;233;p38"/>
          <p:cNvPicPr preferRelativeResize="0"/>
          <p:nvPr/>
        </p:nvPicPr>
        <p:blipFill>
          <a:blip r:embed="rId4">
            <a:alphaModFix/>
          </a:blip>
          <a:stretch>
            <a:fillRect/>
          </a:stretch>
        </p:blipFill>
        <p:spPr>
          <a:xfrm>
            <a:off x="0" y="1017725"/>
            <a:ext cx="9144000" cy="30632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rgbClr val="1C4587"/>
                </a:solidFill>
                <a:latin typeface="Georgia"/>
                <a:ea typeface="Georgia"/>
                <a:cs typeface="Georgia"/>
                <a:sym typeface="Georgia"/>
              </a:rPr>
              <a:t>Clarity</a:t>
            </a:r>
            <a:endParaRPr i="1">
              <a:solidFill>
                <a:srgbClr val="1C4587"/>
              </a:solidFill>
              <a:latin typeface="Georgia"/>
              <a:ea typeface="Georgia"/>
              <a:cs typeface="Georgia"/>
              <a:sym typeface="Georgia"/>
            </a:endParaRPr>
          </a:p>
        </p:txBody>
      </p:sp>
      <p:sp>
        <p:nvSpPr>
          <p:cNvPr id="239" name="Google Shape;23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0" name="Google Shape;240;p39"/>
          <p:cNvPicPr preferRelativeResize="0"/>
          <p:nvPr/>
        </p:nvPicPr>
        <p:blipFill>
          <a:blip r:embed="rId4">
            <a:alphaModFix/>
          </a:blip>
          <a:stretch>
            <a:fillRect/>
          </a:stretch>
        </p:blipFill>
        <p:spPr>
          <a:xfrm>
            <a:off x="0" y="1152487"/>
            <a:ext cx="9144000" cy="3694176"/>
          </a:xfrm>
          <a:prstGeom prst="rect">
            <a:avLst/>
          </a:prstGeom>
          <a:noFill/>
          <a:ln>
            <a:noFill/>
          </a:ln>
        </p:spPr>
      </p:pic>
    </p:spTree>
  </p:cSld>
  <p:clrMapOvr>
    <a:masterClrMapping/>
  </p:clrMapOvr>
</p:sld>
</file>

<file path=ppt/theme/theme1.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924</Words>
  <Application>Microsoft Office PowerPoint</Application>
  <PresentationFormat>On-screen Show (16:9)</PresentationFormat>
  <Paragraphs>134</Paragraphs>
  <Slides>36</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Comfortaa</vt:lpstr>
      <vt:lpstr>Georgia</vt:lpstr>
      <vt:lpstr>Lobster</vt:lpstr>
      <vt:lpstr>Arial</vt:lpstr>
      <vt:lpstr>Times New Roman</vt:lpstr>
      <vt:lpstr>Century Gothic</vt:lpstr>
      <vt:lpstr>Mesh</vt:lpstr>
      <vt:lpstr>Simple Light</vt:lpstr>
      <vt:lpstr>Diamond Price Predicting</vt:lpstr>
      <vt:lpstr>Agenda</vt:lpstr>
      <vt:lpstr>Question???</vt:lpstr>
      <vt:lpstr>Dr. Murray’s Diamonds</vt:lpstr>
      <vt:lpstr>The Diamonds Dataset </vt:lpstr>
      <vt:lpstr>Carat</vt:lpstr>
      <vt:lpstr>Cut</vt:lpstr>
      <vt:lpstr>Color</vt:lpstr>
      <vt:lpstr>Clarity</vt:lpstr>
      <vt:lpstr>Diamond Quantification</vt:lpstr>
      <vt:lpstr>Data Exploration</vt:lpstr>
      <vt:lpstr>PowerPoint Presentation</vt:lpstr>
      <vt:lpstr>Data Preprocessing</vt:lpstr>
      <vt:lpstr>Data Cleansing</vt:lpstr>
      <vt:lpstr>PowerPoint Presentation</vt:lpstr>
      <vt:lpstr>Diamond Price Distribution</vt:lpstr>
      <vt:lpstr>Our Models - Linear Regression</vt:lpstr>
      <vt:lpstr>PowerPoint Presentation</vt:lpstr>
      <vt:lpstr>PowerPoint Presentation</vt:lpstr>
      <vt:lpstr>PowerPoint Presentation</vt:lpstr>
      <vt:lpstr>Our Models - KNN Regression</vt:lpstr>
      <vt:lpstr>Our Models - Ridge Regression</vt:lpstr>
      <vt:lpstr>Our Models - Lasso Regression</vt:lpstr>
      <vt:lpstr>Our Models - Random Forest Regression</vt:lpstr>
      <vt:lpstr>Our Models - Random Forest Regression</vt:lpstr>
      <vt:lpstr>Our Models - Random Forest Regression</vt:lpstr>
      <vt:lpstr>Our Models - Random Forest Regression</vt:lpstr>
      <vt:lpstr>Comparison of Regression Models</vt:lpstr>
      <vt:lpstr>Support Vector Classification</vt:lpstr>
      <vt:lpstr>PowerPoint Presentation</vt:lpstr>
      <vt:lpstr>Support Vector Classification - Results</vt:lpstr>
      <vt:lpstr>K-Means Clustering</vt:lpstr>
      <vt:lpstr>PowerPoint Presentation</vt:lpstr>
      <vt:lpstr>PowerPoint Presentation</vt:lpstr>
      <vt:lpstr>Our Results and Findings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 Price Predicting</dc:title>
  <cp:lastModifiedBy>费 雅玮</cp:lastModifiedBy>
  <cp:revision>2</cp:revision>
  <dcterms:modified xsi:type="dcterms:W3CDTF">2019-04-14T01:57:57Z</dcterms:modified>
</cp:coreProperties>
</file>